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Barlow ExtraLight"/>
      <p:regular r:id="rId37"/>
      <p:bold r:id="rId38"/>
      <p:italic r:id="rId39"/>
      <p:boldItalic r:id="rId40"/>
    </p:embeddedFont>
    <p:embeddedFont>
      <p:font typeface="Roboto"/>
      <p:regular r:id="rId41"/>
      <p:bold r:id="rId42"/>
      <p:italic r:id="rId43"/>
      <p:boldItalic r:id="rId44"/>
    </p:embeddedFont>
    <p:embeddedFont>
      <p:font typeface="Hepta Slab Medium"/>
      <p:regular r:id="rId45"/>
      <p:bold r:id="rId46"/>
    </p:embeddedFont>
    <p:embeddedFont>
      <p:font typeface="Hepta Slab Light"/>
      <p:regular r:id="rId47"/>
      <p:bold r:id="rId48"/>
    </p:embeddedFont>
    <p:embeddedFont>
      <p:font typeface="Hepta Slab"/>
      <p:regular r:id="rId49"/>
      <p:bold r:id="rId50"/>
    </p:embeddedFont>
    <p:embeddedFont>
      <p:font typeface="Barlow Medium"/>
      <p:regular r:id="rId51"/>
      <p:bold r:id="rId52"/>
      <p:italic r:id="rId53"/>
      <p:boldItalic r:id="rId54"/>
    </p:embeddedFont>
    <p:embeddedFont>
      <p:font typeface="Roboto SemiBold"/>
      <p:regular r:id="rId55"/>
      <p:bold r:id="rId56"/>
      <p:italic r:id="rId57"/>
      <p:boldItalic r:id="rId58"/>
    </p:embeddedFont>
    <p:embeddedFont>
      <p:font typeface="Old Standard TT"/>
      <p:regular r:id="rId59"/>
      <p:bold r:id="rId60"/>
      <p:italic r:id="rId61"/>
    </p:embeddedFont>
    <p:embeddedFont>
      <p:font typeface="Roboto Mono"/>
      <p:regular r:id="rId62"/>
      <p:bold r:id="rId63"/>
      <p:italic r:id="rId64"/>
      <p:boldItalic r:id="rId65"/>
    </p:embeddedFont>
    <p:embeddedFont>
      <p:font typeface="Barlow Light"/>
      <p:regular r:id="rId66"/>
      <p:bold r:id="rId67"/>
      <p:italic r:id="rId68"/>
      <p:boldItalic r:id="rId69"/>
    </p:embeddedFont>
    <p:embeddedFont>
      <p:font typeface="Barlow"/>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ExtraLight-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HeptaSlabMedium-bold.fntdata"/><Relationship Id="rId45" Type="http://schemas.openxmlformats.org/officeDocument/2006/relationships/font" Target="fonts/HeptaSlab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ptaSlabLight-bold.fntdata"/><Relationship Id="rId47" Type="http://schemas.openxmlformats.org/officeDocument/2006/relationships/font" Target="fonts/HeptaSlabLight-regular.fntdata"/><Relationship Id="rId49" Type="http://schemas.openxmlformats.org/officeDocument/2006/relationships/font" Target="fonts/HeptaSlab-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boldItalic.fntdata"/><Relationship Id="rId72" Type="http://schemas.openxmlformats.org/officeDocument/2006/relationships/font" Target="fonts/Barlow-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arlow-bold.fntdata"/><Relationship Id="rId70" Type="http://schemas.openxmlformats.org/officeDocument/2006/relationships/font" Target="fonts/Barlow-regular.fntdata"/><Relationship Id="rId37" Type="http://schemas.openxmlformats.org/officeDocument/2006/relationships/font" Target="fonts/BarlowExtraLight-regular.fntdata"/><Relationship Id="rId36" Type="http://schemas.openxmlformats.org/officeDocument/2006/relationships/slide" Target="slides/slide30.xml"/><Relationship Id="rId39" Type="http://schemas.openxmlformats.org/officeDocument/2006/relationships/font" Target="fonts/BarlowExtraLight-italic.fntdata"/><Relationship Id="rId38" Type="http://schemas.openxmlformats.org/officeDocument/2006/relationships/font" Target="fonts/BarlowExtraLight-bold.fntdata"/><Relationship Id="rId62" Type="http://schemas.openxmlformats.org/officeDocument/2006/relationships/font" Target="fonts/RobotoMono-regular.fntdata"/><Relationship Id="rId61" Type="http://schemas.openxmlformats.org/officeDocument/2006/relationships/font" Target="fonts/OldStandardTT-italic.fntdata"/><Relationship Id="rId20" Type="http://schemas.openxmlformats.org/officeDocument/2006/relationships/slide" Target="slides/slide14.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6.xml"/><Relationship Id="rId66" Type="http://schemas.openxmlformats.org/officeDocument/2006/relationships/font" Target="fonts/BarlowLight-regular.fntdata"/><Relationship Id="rId21" Type="http://schemas.openxmlformats.org/officeDocument/2006/relationships/slide" Target="slides/slide15.xml"/><Relationship Id="rId65" Type="http://schemas.openxmlformats.org/officeDocument/2006/relationships/font" Target="fonts/RobotoMono-boldItalic.fntdata"/><Relationship Id="rId24" Type="http://schemas.openxmlformats.org/officeDocument/2006/relationships/slide" Target="slides/slide18.xml"/><Relationship Id="rId68" Type="http://schemas.openxmlformats.org/officeDocument/2006/relationships/font" Target="fonts/BarlowLight-italic.fntdata"/><Relationship Id="rId23" Type="http://schemas.openxmlformats.org/officeDocument/2006/relationships/slide" Target="slides/slide17.xml"/><Relationship Id="rId67" Type="http://schemas.openxmlformats.org/officeDocument/2006/relationships/font" Target="fonts/BarlowLight-bold.fntdata"/><Relationship Id="rId60" Type="http://schemas.openxmlformats.org/officeDocument/2006/relationships/font" Target="fonts/OldStandardT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arlowLight-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Medium-regular.fntdata"/><Relationship Id="rId50" Type="http://schemas.openxmlformats.org/officeDocument/2006/relationships/font" Target="fonts/HeptaSlab-bold.fntdata"/><Relationship Id="rId53" Type="http://schemas.openxmlformats.org/officeDocument/2006/relationships/font" Target="fonts/BarlowMedium-italic.fntdata"/><Relationship Id="rId52" Type="http://schemas.openxmlformats.org/officeDocument/2006/relationships/font" Target="fonts/BarlowMedium-bold.fntdata"/><Relationship Id="rId11" Type="http://schemas.openxmlformats.org/officeDocument/2006/relationships/slide" Target="slides/slide5.xml"/><Relationship Id="rId55" Type="http://schemas.openxmlformats.org/officeDocument/2006/relationships/font" Target="fonts/RobotoSemiBold-regular.fntdata"/><Relationship Id="rId10" Type="http://schemas.openxmlformats.org/officeDocument/2006/relationships/slide" Target="slides/slide4.xml"/><Relationship Id="rId54" Type="http://schemas.openxmlformats.org/officeDocument/2006/relationships/font" Target="fonts/BarlowMedium-boldItalic.fntdata"/><Relationship Id="rId13" Type="http://schemas.openxmlformats.org/officeDocument/2006/relationships/slide" Target="slides/slide7.xml"/><Relationship Id="rId57" Type="http://schemas.openxmlformats.org/officeDocument/2006/relationships/font" Target="fonts/RobotoSemiBold-italic.fntdata"/><Relationship Id="rId12" Type="http://schemas.openxmlformats.org/officeDocument/2006/relationships/slide" Target="slides/slide6.xml"/><Relationship Id="rId56" Type="http://schemas.openxmlformats.org/officeDocument/2006/relationships/font" Target="fonts/RobotoSemiBold-bold.fntdata"/><Relationship Id="rId15" Type="http://schemas.openxmlformats.org/officeDocument/2006/relationships/slide" Target="slides/slide9.xml"/><Relationship Id="rId59" Type="http://schemas.openxmlformats.org/officeDocument/2006/relationships/font" Target="fonts/OldStandardTT-regular.fntdata"/><Relationship Id="rId14" Type="http://schemas.openxmlformats.org/officeDocument/2006/relationships/slide" Target="slides/slide8.xml"/><Relationship Id="rId58" Type="http://schemas.openxmlformats.org/officeDocument/2006/relationships/font" Target="fonts/Roboto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b1c201a0a_3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3b1c201a0a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3b1c201a0a_3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3b1c201a0a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3b1c201a0a_3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3b1c201a0a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3b1c201a0a_3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3b1c201a0a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3b1c201a0a_3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3b1c201a0a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b1c201a0a_3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b1c201a0a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3b1c201a0a_3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3b1c201a0a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3b1c201a0a_3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3b1c201a0a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3b1c201a0a_3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3b1c201a0a_3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3b1c201a0a_3_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3b1c201a0a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3b1c201a0a_3_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3b1c201a0a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3b1c201a0a_3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3b1c201a0a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3b1c201a0a_3_1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3b1c201a0a_3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3b1c201a0a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3b1c201a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3b1c201a0a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3b1c201a0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SNMP: </a:t>
            </a:r>
            <a:r>
              <a:rPr lang="en"/>
              <a:t>Simple Network Management Protocol (SNMP) is an Internet Standard protocol used for managing and monitoring network-connected devices in IP networks.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3b1c201a0a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3b1c201a0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3b1de5a326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3b1de5a32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b1c201a0a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b1c201a0a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b1c201a0a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3b1c201a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Manage Faults example: An IT team sets up Cacti to monitor disk space on a database server. When free space drops below 10%, Cacti automatically sends an email alert to the team. This allows them to clean up unnecessary files before the disk fills completely and causes database failures.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3b1de5a32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3b1de5a32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3b1c201a0a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3b1c201a0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 Configuration </a:t>
            </a:r>
            <a:r>
              <a:rPr lang="en" sz="1200">
                <a:solidFill>
                  <a:schemeClr val="dk1"/>
                </a:solidFill>
                <a:latin typeface="Roboto"/>
                <a:ea typeface="Roboto"/>
                <a:cs typeface="Roboto"/>
                <a:sym typeface="Roboto"/>
              </a:rPr>
              <a:t>Example: A school needs to monitor 50 identical classroom computers. Instead of configuring each one manually, we can create a single template in Cacti that monitors CPU, memory, and network usage. We apply this template to all computers at once, saving hours of configuration time.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Scale Efficiently Example: A retail chain with 200 stores uses Cacti to monitor all locations. Each store has a small collector that gathers data from local devices (cash registers, Wi-Fi, security cameras). These collectors send summarized data to the central Cacti server, allowing headquarters to monitor the entire operation without overwhelming the network or central server.</a:t>
            </a:r>
            <a:endParaRPr sz="1200">
              <a:solidFill>
                <a:schemeClr val="dk1"/>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3b1c201a0a_3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3b1c201a0a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b1c201a0a_3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3b1c201a0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62" name="Google Shape;62;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3" name="Shape 63"/>
        <p:cNvGrpSpPr/>
        <p:nvPr/>
      </p:nvGrpSpPr>
      <p:grpSpPr>
        <a:xfrm>
          <a:off x="0" y="0"/>
          <a:ext cx="0" cy="0"/>
          <a:chOff x="0" y="0"/>
          <a:chExt cx="0" cy="0"/>
        </a:xfrm>
      </p:grpSpPr>
      <p:sp>
        <p:nvSpPr>
          <p:cNvPr id="64" name="Google Shape;64;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6" name="Shape 66"/>
        <p:cNvGrpSpPr/>
        <p:nvPr/>
      </p:nvGrpSpPr>
      <p:grpSpPr>
        <a:xfrm>
          <a:off x="0" y="0"/>
          <a:ext cx="0" cy="0"/>
          <a:chOff x="0" y="0"/>
          <a:chExt cx="0" cy="0"/>
        </a:xfrm>
      </p:grpSpPr>
      <p:sp>
        <p:nvSpPr>
          <p:cNvPr id="67" name="Google Shape;6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9" name="Google Shape;69;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70" name="Shape 70"/>
        <p:cNvGrpSpPr/>
        <p:nvPr/>
      </p:nvGrpSpPr>
      <p:grpSpPr>
        <a:xfrm>
          <a:off x="0" y="0"/>
          <a:ext cx="0" cy="0"/>
          <a:chOff x="0" y="0"/>
          <a:chExt cx="0" cy="0"/>
        </a:xfrm>
      </p:grpSpPr>
      <p:sp>
        <p:nvSpPr>
          <p:cNvPr id="71" name="Google Shape;7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3" name="Google Shape;73;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5" name="Shape 75"/>
        <p:cNvGrpSpPr/>
        <p:nvPr/>
      </p:nvGrpSpPr>
      <p:grpSpPr>
        <a:xfrm>
          <a:off x="0" y="0"/>
          <a:ext cx="0" cy="0"/>
          <a:chOff x="0" y="0"/>
          <a:chExt cx="0" cy="0"/>
        </a:xfrm>
      </p:grpSpPr>
      <p:sp>
        <p:nvSpPr>
          <p:cNvPr id="76" name="Google Shape;7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8" name="Shape 78"/>
        <p:cNvGrpSpPr/>
        <p:nvPr/>
      </p:nvGrpSpPr>
      <p:grpSpPr>
        <a:xfrm>
          <a:off x="0" y="0"/>
          <a:ext cx="0" cy="0"/>
          <a:chOff x="0" y="0"/>
          <a:chExt cx="0" cy="0"/>
        </a:xfrm>
      </p:grpSpPr>
      <p:sp>
        <p:nvSpPr>
          <p:cNvPr id="79" name="Google Shape;79;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 name="Google Shape;80;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1" name="Google Shape;81;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82" name="Shape 82"/>
        <p:cNvGrpSpPr/>
        <p:nvPr/>
      </p:nvGrpSpPr>
      <p:grpSpPr>
        <a:xfrm>
          <a:off x="0" y="0"/>
          <a:ext cx="0" cy="0"/>
          <a:chOff x="0" y="0"/>
          <a:chExt cx="0" cy="0"/>
        </a:xfrm>
      </p:grpSpPr>
      <p:sp>
        <p:nvSpPr>
          <p:cNvPr id="83" name="Google Shape;83;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4" name="Google Shape;84;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5" name="Shape 85"/>
        <p:cNvGrpSpPr/>
        <p:nvPr/>
      </p:nvGrpSpPr>
      <p:grpSpPr>
        <a:xfrm>
          <a:off x="0" y="0"/>
          <a:ext cx="0" cy="0"/>
          <a:chOff x="0" y="0"/>
          <a:chExt cx="0" cy="0"/>
        </a:xfrm>
      </p:grpSpPr>
      <p:sp>
        <p:nvSpPr>
          <p:cNvPr id="86" name="Google Shape;86;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8" name="Google Shape;88;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9" name="Google Shape;89;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90" name="Google Shape;90;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93" name="Google Shape;93;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0" name="Shape 100"/>
        <p:cNvGrpSpPr/>
        <p:nvPr/>
      </p:nvGrpSpPr>
      <p:grpSpPr>
        <a:xfrm>
          <a:off x="0" y="0"/>
          <a:ext cx="0" cy="0"/>
          <a:chOff x="0" y="0"/>
          <a:chExt cx="0" cy="0"/>
        </a:xfrm>
      </p:grpSpPr>
      <p:sp>
        <p:nvSpPr>
          <p:cNvPr id="101" name="Google Shape;101;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4" name="Google Shape;104;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5" name="Google Shape;105;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6" name="Google Shape;106;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2" name="Google Shape;112;p26"/>
          <p:cNvSpPr/>
          <p:nvPr>
            <p:ph idx="2" type="pic"/>
          </p:nvPr>
        </p:nvSpPr>
        <p:spPr>
          <a:xfrm>
            <a:off x="4992024" y="1152775"/>
            <a:ext cx="3840300" cy="3416400"/>
          </a:xfrm>
          <a:prstGeom prst="rect">
            <a:avLst/>
          </a:prstGeom>
          <a:noFill/>
          <a:ln>
            <a:noFill/>
          </a:ln>
        </p:spPr>
      </p:sp>
      <p:sp>
        <p:nvSpPr>
          <p:cNvPr id="113" name="Google Shape;113;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14" name="Shape 114"/>
        <p:cNvGrpSpPr/>
        <p:nvPr/>
      </p:nvGrpSpPr>
      <p:grpSpPr>
        <a:xfrm>
          <a:off x="0" y="0"/>
          <a:ext cx="0" cy="0"/>
          <a:chOff x="0" y="0"/>
          <a:chExt cx="0" cy="0"/>
        </a:xfrm>
      </p:grpSpPr>
      <p:sp>
        <p:nvSpPr>
          <p:cNvPr id="115" name="Google Shape;115;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7" name="Google Shape;117;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8" name="Google Shape;118;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0" name="Google Shape;120;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1" name="Shape 121"/>
        <p:cNvGrpSpPr/>
        <p:nvPr/>
      </p:nvGrpSpPr>
      <p:grpSpPr>
        <a:xfrm>
          <a:off x="0" y="0"/>
          <a:ext cx="0" cy="0"/>
          <a:chOff x="0" y="0"/>
          <a:chExt cx="0" cy="0"/>
        </a:xfrm>
      </p:grpSpPr>
      <p:sp>
        <p:nvSpPr>
          <p:cNvPr id="122" name="Google Shape;122;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4" name="Google Shape;124;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5" name="Google Shape;125;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6" name="Google Shape;126;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7" name="Google Shape;127;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8" name="Google Shape;128;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 name="Google Shape;129;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0" name="Shape 130"/>
        <p:cNvGrpSpPr/>
        <p:nvPr/>
      </p:nvGrpSpPr>
      <p:grpSpPr>
        <a:xfrm>
          <a:off x="0" y="0"/>
          <a:ext cx="0" cy="0"/>
          <a:chOff x="0" y="0"/>
          <a:chExt cx="0" cy="0"/>
        </a:xfrm>
      </p:grpSpPr>
      <p:sp>
        <p:nvSpPr>
          <p:cNvPr id="131" name="Google Shape;131;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3" name="Google Shape;133;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4" name="Google Shape;134;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5" name="Google Shape;135;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6" name="Google Shape;136;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7" name="Google Shape;137;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8" name="Google Shape;138;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9" name="Google Shape;139;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0" name="Google Shape;140;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1" name="Shape 141"/>
        <p:cNvGrpSpPr/>
        <p:nvPr/>
      </p:nvGrpSpPr>
      <p:grpSpPr>
        <a:xfrm>
          <a:off x="0" y="0"/>
          <a:ext cx="0" cy="0"/>
          <a:chOff x="0" y="0"/>
          <a:chExt cx="0" cy="0"/>
        </a:xfrm>
      </p:grpSpPr>
      <p:sp>
        <p:nvSpPr>
          <p:cNvPr id="142" name="Google Shape;14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5" name="Shape 145"/>
        <p:cNvGrpSpPr/>
        <p:nvPr/>
      </p:nvGrpSpPr>
      <p:grpSpPr>
        <a:xfrm>
          <a:off x="0" y="0"/>
          <a:ext cx="0" cy="0"/>
          <a:chOff x="0" y="0"/>
          <a:chExt cx="0" cy="0"/>
        </a:xfrm>
      </p:grpSpPr>
      <p:sp>
        <p:nvSpPr>
          <p:cNvPr id="146" name="Google Shape;146;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7" name="Google Shape;147;p31"/>
          <p:cNvSpPr/>
          <p:nvPr>
            <p:ph idx="2" type="pic"/>
          </p:nvPr>
        </p:nvSpPr>
        <p:spPr>
          <a:xfrm>
            <a:off x="4804825" y="1133300"/>
            <a:ext cx="4027500" cy="2392800"/>
          </a:xfrm>
          <a:prstGeom prst="rect">
            <a:avLst/>
          </a:prstGeom>
          <a:noFill/>
          <a:ln>
            <a:noFill/>
          </a:ln>
        </p:spPr>
      </p:sp>
      <p:sp>
        <p:nvSpPr>
          <p:cNvPr id="148" name="Google Shape;148;p31"/>
          <p:cNvSpPr/>
          <p:nvPr>
            <p:ph idx="3" type="pic"/>
          </p:nvPr>
        </p:nvSpPr>
        <p:spPr>
          <a:xfrm>
            <a:off x="311725" y="1133300"/>
            <a:ext cx="4027500" cy="2392800"/>
          </a:xfrm>
          <a:prstGeom prst="rect">
            <a:avLst/>
          </a:prstGeom>
          <a:noFill/>
          <a:ln>
            <a:noFill/>
          </a:ln>
        </p:spPr>
      </p:sp>
      <p:sp>
        <p:nvSpPr>
          <p:cNvPr id="149" name="Google Shape;149;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0" name="Google Shape;150;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3" name="Google Shape;153;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4" name="Shape 154"/>
        <p:cNvGrpSpPr/>
        <p:nvPr/>
      </p:nvGrpSpPr>
      <p:grpSpPr>
        <a:xfrm>
          <a:off x="0" y="0"/>
          <a:ext cx="0" cy="0"/>
          <a:chOff x="0" y="0"/>
          <a:chExt cx="0" cy="0"/>
        </a:xfrm>
      </p:grpSpPr>
      <p:sp>
        <p:nvSpPr>
          <p:cNvPr id="155" name="Google Shape;155;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p:nvPr>
            <p:ph idx="2" type="pic"/>
          </p:nvPr>
        </p:nvSpPr>
        <p:spPr>
          <a:xfrm>
            <a:off x="6205225" y="1128325"/>
            <a:ext cx="2627100" cy="2273100"/>
          </a:xfrm>
          <a:prstGeom prst="rect">
            <a:avLst/>
          </a:prstGeom>
          <a:noFill/>
          <a:ln>
            <a:noFill/>
          </a:ln>
        </p:spPr>
      </p:sp>
      <p:sp>
        <p:nvSpPr>
          <p:cNvPr id="157" name="Google Shape;157;p32"/>
          <p:cNvSpPr/>
          <p:nvPr>
            <p:ph idx="3" type="pic"/>
          </p:nvPr>
        </p:nvSpPr>
        <p:spPr>
          <a:xfrm>
            <a:off x="311725" y="1128325"/>
            <a:ext cx="2627100" cy="2273100"/>
          </a:xfrm>
          <a:prstGeom prst="rect">
            <a:avLst/>
          </a:prstGeom>
          <a:noFill/>
          <a:ln>
            <a:noFill/>
          </a:ln>
        </p:spPr>
      </p:sp>
      <p:sp>
        <p:nvSpPr>
          <p:cNvPr id="158" name="Google Shape;158;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9" name="Google Shape;159;p32"/>
          <p:cNvSpPr/>
          <p:nvPr>
            <p:ph idx="5" type="pic"/>
          </p:nvPr>
        </p:nvSpPr>
        <p:spPr>
          <a:xfrm>
            <a:off x="3255250" y="1128325"/>
            <a:ext cx="2627100" cy="2273100"/>
          </a:xfrm>
          <a:prstGeom prst="rect">
            <a:avLst/>
          </a:prstGeom>
          <a:noFill/>
          <a:ln>
            <a:noFill/>
          </a:ln>
        </p:spPr>
      </p:sp>
      <p:sp>
        <p:nvSpPr>
          <p:cNvPr id="160" name="Google Shape;160;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 name="Google Shape;161;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4" name="Google Shape;164;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5" name="Google Shape;165;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6" name="Shape 166"/>
        <p:cNvGrpSpPr/>
        <p:nvPr/>
      </p:nvGrpSpPr>
      <p:grpSpPr>
        <a:xfrm>
          <a:off x="0" y="0"/>
          <a:ext cx="0" cy="0"/>
          <a:chOff x="0" y="0"/>
          <a:chExt cx="0" cy="0"/>
        </a:xfrm>
      </p:grpSpPr>
      <p:sp>
        <p:nvSpPr>
          <p:cNvPr id="167" name="Google Shape;167;p33"/>
          <p:cNvSpPr/>
          <p:nvPr>
            <p:ph idx="2" type="pic"/>
          </p:nvPr>
        </p:nvSpPr>
        <p:spPr>
          <a:xfrm>
            <a:off x="311700" y="445025"/>
            <a:ext cx="8520600" cy="4218300"/>
          </a:xfrm>
          <a:prstGeom prst="rect">
            <a:avLst/>
          </a:prstGeom>
          <a:noFill/>
          <a:ln>
            <a:noFill/>
          </a:ln>
        </p:spPr>
      </p:sp>
      <p:sp>
        <p:nvSpPr>
          <p:cNvPr id="168" name="Google Shape;168;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9" name="Shape 169"/>
        <p:cNvGrpSpPr/>
        <p:nvPr/>
      </p:nvGrpSpPr>
      <p:grpSpPr>
        <a:xfrm>
          <a:off x="0" y="0"/>
          <a:ext cx="0" cy="0"/>
          <a:chOff x="0" y="0"/>
          <a:chExt cx="0" cy="0"/>
        </a:xfrm>
      </p:grpSpPr>
      <p:sp>
        <p:nvSpPr>
          <p:cNvPr id="170" name="Google Shape;170;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1" name="Google Shape;171;p34"/>
          <p:cNvSpPr/>
          <p:nvPr>
            <p:ph idx="2" type="pic"/>
          </p:nvPr>
        </p:nvSpPr>
        <p:spPr>
          <a:xfrm>
            <a:off x="3389600" y="118913"/>
            <a:ext cx="1643700" cy="1535100"/>
          </a:xfrm>
          <a:prstGeom prst="rect">
            <a:avLst/>
          </a:prstGeom>
          <a:noFill/>
          <a:ln>
            <a:noFill/>
          </a:ln>
        </p:spPr>
      </p:sp>
      <p:sp>
        <p:nvSpPr>
          <p:cNvPr id="172" name="Google Shape;172;p34"/>
          <p:cNvSpPr/>
          <p:nvPr>
            <p:ph idx="3" type="pic"/>
          </p:nvPr>
        </p:nvSpPr>
        <p:spPr>
          <a:xfrm>
            <a:off x="5195935" y="118913"/>
            <a:ext cx="1643700" cy="1535100"/>
          </a:xfrm>
          <a:prstGeom prst="rect">
            <a:avLst/>
          </a:prstGeom>
          <a:noFill/>
          <a:ln>
            <a:noFill/>
          </a:ln>
        </p:spPr>
      </p:sp>
      <p:sp>
        <p:nvSpPr>
          <p:cNvPr id="173" name="Google Shape;173;p34"/>
          <p:cNvSpPr/>
          <p:nvPr>
            <p:ph idx="4" type="pic"/>
          </p:nvPr>
        </p:nvSpPr>
        <p:spPr>
          <a:xfrm>
            <a:off x="7002270" y="118913"/>
            <a:ext cx="1643700" cy="1535100"/>
          </a:xfrm>
          <a:prstGeom prst="rect">
            <a:avLst/>
          </a:prstGeom>
          <a:noFill/>
          <a:ln>
            <a:noFill/>
          </a:ln>
        </p:spPr>
      </p:sp>
      <p:sp>
        <p:nvSpPr>
          <p:cNvPr id="174" name="Google Shape;174;p34"/>
          <p:cNvSpPr/>
          <p:nvPr>
            <p:ph idx="5" type="pic"/>
          </p:nvPr>
        </p:nvSpPr>
        <p:spPr>
          <a:xfrm>
            <a:off x="3389588" y="1804212"/>
            <a:ext cx="1643700" cy="1535100"/>
          </a:xfrm>
          <a:prstGeom prst="rect">
            <a:avLst/>
          </a:prstGeom>
          <a:noFill/>
          <a:ln>
            <a:noFill/>
          </a:ln>
        </p:spPr>
      </p:sp>
      <p:sp>
        <p:nvSpPr>
          <p:cNvPr id="175" name="Google Shape;175;p34"/>
          <p:cNvSpPr/>
          <p:nvPr>
            <p:ph idx="6" type="pic"/>
          </p:nvPr>
        </p:nvSpPr>
        <p:spPr>
          <a:xfrm>
            <a:off x="5195922" y="1804212"/>
            <a:ext cx="1643700" cy="1535100"/>
          </a:xfrm>
          <a:prstGeom prst="rect">
            <a:avLst/>
          </a:prstGeom>
          <a:noFill/>
          <a:ln>
            <a:noFill/>
          </a:ln>
        </p:spPr>
      </p:sp>
      <p:sp>
        <p:nvSpPr>
          <p:cNvPr id="176" name="Google Shape;176;p34"/>
          <p:cNvSpPr/>
          <p:nvPr>
            <p:ph idx="7" type="pic"/>
          </p:nvPr>
        </p:nvSpPr>
        <p:spPr>
          <a:xfrm>
            <a:off x="7002257" y="1804212"/>
            <a:ext cx="1643700" cy="1535100"/>
          </a:xfrm>
          <a:prstGeom prst="rect">
            <a:avLst/>
          </a:prstGeom>
          <a:noFill/>
          <a:ln>
            <a:noFill/>
          </a:ln>
        </p:spPr>
      </p:sp>
      <p:sp>
        <p:nvSpPr>
          <p:cNvPr id="177" name="Google Shape;177;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34"/>
          <p:cNvSpPr/>
          <p:nvPr>
            <p:ph idx="8" type="pic"/>
          </p:nvPr>
        </p:nvSpPr>
        <p:spPr>
          <a:xfrm>
            <a:off x="3389588" y="3489487"/>
            <a:ext cx="1643700" cy="1535100"/>
          </a:xfrm>
          <a:prstGeom prst="rect">
            <a:avLst/>
          </a:prstGeom>
          <a:noFill/>
          <a:ln>
            <a:noFill/>
          </a:ln>
        </p:spPr>
      </p:sp>
      <p:sp>
        <p:nvSpPr>
          <p:cNvPr id="179" name="Google Shape;179;p34"/>
          <p:cNvSpPr/>
          <p:nvPr>
            <p:ph idx="9" type="pic"/>
          </p:nvPr>
        </p:nvSpPr>
        <p:spPr>
          <a:xfrm>
            <a:off x="5195922" y="3489487"/>
            <a:ext cx="1643700" cy="1535100"/>
          </a:xfrm>
          <a:prstGeom prst="rect">
            <a:avLst/>
          </a:prstGeom>
          <a:noFill/>
          <a:ln>
            <a:noFill/>
          </a:ln>
        </p:spPr>
      </p:sp>
      <p:sp>
        <p:nvSpPr>
          <p:cNvPr id="180" name="Google Shape;180;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81" name="Shape 181"/>
        <p:cNvGrpSpPr/>
        <p:nvPr/>
      </p:nvGrpSpPr>
      <p:grpSpPr>
        <a:xfrm>
          <a:off x="0" y="0"/>
          <a:ext cx="0" cy="0"/>
          <a:chOff x="0" y="0"/>
          <a:chExt cx="0" cy="0"/>
        </a:xfrm>
      </p:grpSpPr>
      <p:sp>
        <p:nvSpPr>
          <p:cNvPr id="182" name="Google Shape;182;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83" name="Google Shape;183;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84" name="Google Shape;18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5" name="Shape 185"/>
        <p:cNvGrpSpPr/>
        <p:nvPr/>
      </p:nvGrpSpPr>
      <p:grpSpPr>
        <a:xfrm>
          <a:off x="0" y="0"/>
          <a:ext cx="0" cy="0"/>
          <a:chOff x="0" y="0"/>
          <a:chExt cx="0" cy="0"/>
        </a:xfrm>
      </p:grpSpPr>
      <p:sp>
        <p:nvSpPr>
          <p:cNvPr id="186" name="Google Shape;186;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8" name="Google Shape;188;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9" name="Google Shape;18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90" name="Shape 190"/>
        <p:cNvGrpSpPr/>
        <p:nvPr/>
      </p:nvGrpSpPr>
      <p:grpSpPr>
        <a:xfrm>
          <a:off x="0" y="0"/>
          <a:ext cx="0" cy="0"/>
          <a:chOff x="0" y="0"/>
          <a:chExt cx="0" cy="0"/>
        </a:xfrm>
      </p:grpSpPr>
      <p:sp>
        <p:nvSpPr>
          <p:cNvPr id="191" name="Google Shape;191;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92" name="Google Shape;192;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3" name="Google Shape;193;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4" name="Google Shape;194;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5" name="Google Shape;195;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6" name="Google Shape;196;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7" name="Google Shape;197;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8" name="Google Shape;198;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9" name="Google Shape;199;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0" name="Google Shape;200;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1" name="Google Shape;201;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2" name="Google Shape;202;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3" name="Google Shape;203;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4" name="Google Shape;204;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5" name="Google Shape;205;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6" name="Google Shape;206;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7" name="Google Shape;207;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8" name="Google Shape;208;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9" name="Google Shape;209;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0" name="Google Shape;210;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11" name="Shape 211"/>
        <p:cNvGrpSpPr/>
        <p:nvPr/>
      </p:nvGrpSpPr>
      <p:grpSpPr>
        <a:xfrm>
          <a:off x="0" y="0"/>
          <a:ext cx="0" cy="0"/>
          <a:chOff x="0" y="0"/>
          <a:chExt cx="0" cy="0"/>
        </a:xfrm>
      </p:grpSpPr>
      <p:sp>
        <p:nvSpPr>
          <p:cNvPr id="212" name="Google Shape;212;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14" name="Google Shape;214;p38"/>
          <p:cNvSpPr/>
          <p:nvPr>
            <p:ph idx="2" type="pic"/>
          </p:nvPr>
        </p:nvSpPr>
        <p:spPr>
          <a:xfrm>
            <a:off x="3915225" y="1631250"/>
            <a:ext cx="4441200" cy="3009900"/>
          </a:xfrm>
          <a:prstGeom prst="roundRect">
            <a:avLst>
              <a:gd fmla="val 16667" name="adj"/>
            </a:avLst>
          </a:prstGeom>
          <a:noFill/>
          <a:ln>
            <a:noFill/>
          </a:ln>
        </p:spPr>
      </p:sp>
      <p:sp>
        <p:nvSpPr>
          <p:cNvPr id="215" name="Google Shape;215;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6" name="Google Shape;216;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7" name="Google Shape;217;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8" name="Shape 218"/>
        <p:cNvGrpSpPr/>
        <p:nvPr/>
      </p:nvGrpSpPr>
      <p:grpSpPr>
        <a:xfrm>
          <a:off x="0" y="0"/>
          <a:ext cx="0" cy="0"/>
          <a:chOff x="0" y="0"/>
          <a:chExt cx="0" cy="0"/>
        </a:xfrm>
      </p:grpSpPr>
      <p:sp>
        <p:nvSpPr>
          <p:cNvPr id="219" name="Google Shape;219;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21" name="Google Shape;221;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22" name="Google Shape;222;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23" name="Google Shape;223;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24" name="Shape 224"/>
        <p:cNvGrpSpPr/>
        <p:nvPr/>
      </p:nvGrpSpPr>
      <p:grpSpPr>
        <a:xfrm>
          <a:off x="0" y="0"/>
          <a:ext cx="0" cy="0"/>
          <a:chOff x="0" y="0"/>
          <a:chExt cx="0" cy="0"/>
        </a:xfrm>
      </p:grpSpPr>
      <p:sp>
        <p:nvSpPr>
          <p:cNvPr id="225" name="Google Shape;225;p40"/>
          <p:cNvSpPr/>
          <p:nvPr>
            <p:ph idx="2" type="pic"/>
          </p:nvPr>
        </p:nvSpPr>
        <p:spPr>
          <a:xfrm>
            <a:off x="791150" y="522900"/>
            <a:ext cx="1294800" cy="1918500"/>
          </a:xfrm>
          <a:prstGeom prst="rect">
            <a:avLst/>
          </a:prstGeom>
          <a:noFill/>
          <a:ln>
            <a:noFill/>
          </a:ln>
        </p:spPr>
      </p:sp>
      <p:sp>
        <p:nvSpPr>
          <p:cNvPr id="226" name="Google Shape;226;p40"/>
          <p:cNvSpPr/>
          <p:nvPr>
            <p:ph idx="3" type="pic"/>
          </p:nvPr>
        </p:nvSpPr>
        <p:spPr>
          <a:xfrm>
            <a:off x="2355375" y="522900"/>
            <a:ext cx="1294800" cy="1918500"/>
          </a:xfrm>
          <a:prstGeom prst="rect">
            <a:avLst/>
          </a:prstGeom>
          <a:noFill/>
          <a:ln>
            <a:noFill/>
          </a:ln>
        </p:spPr>
      </p:sp>
      <p:sp>
        <p:nvSpPr>
          <p:cNvPr id="227" name="Google Shape;227;p40"/>
          <p:cNvSpPr/>
          <p:nvPr>
            <p:ph idx="4" type="pic"/>
          </p:nvPr>
        </p:nvSpPr>
        <p:spPr>
          <a:xfrm>
            <a:off x="3921313" y="522900"/>
            <a:ext cx="1294800" cy="1918500"/>
          </a:xfrm>
          <a:prstGeom prst="rect">
            <a:avLst/>
          </a:prstGeom>
          <a:noFill/>
          <a:ln>
            <a:noFill/>
          </a:ln>
        </p:spPr>
      </p:sp>
      <p:sp>
        <p:nvSpPr>
          <p:cNvPr id="228" name="Google Shape;228;p40"/>
          <p:cNvSpPr/>
          <p:nvPr>
            <p:ph idx="5" type="pic"/>
          </p:nvPr>
        </p:nvSpPr>
        <p:spPr>
          <a:xfrm>
            <a:off x="5491588" y="522900"/>
            <a:ext cx="1294800" cy="1918500"/>
          </a:xfrm>
          <a:prstGeom prst="rect">
            <a:avLst/>
          </a:prstGeom>
          <a:noFill/>
          <a:ln>
            <a:noFill/>
          </a:ln>
        </p:spPr>
      </p:sp>
      <p:sp>
        <p:nvSpPr>
          <p:cNvPr id="229" name="Google Shape;229;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30" name="Google Shape;230;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31" name="Google Shape;231;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2" name="Google Shape;232;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3" name="Google Shape;233;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4" name="Google Shape;234;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5" name="Google Shape;235;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6" name="Google Shape;236;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7" name="Google Shape;237;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8" name="Google Shape;238;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9" name="Google Shape;239;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40" name="Shape 240"/>
        <p:cNvGrpSpPr/>
        <p:nvPr/>
      </p:nvGrpSpPr>
      <p:grpSpPr>
        <a:xfrm>
          <a:off x="0" y="0"/>
          <a:ext cx="0" cy="0"/>
          <a:chOff x="0" y="0"/>
          <a:chExt cx="0" cy="0"/>
        </a:xfrm>
      </p:grpSpPr>
      <p:sp>
        <p:nvSpPr>
          <p:cNvPr id="241" name="Google Shape;241;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42" name="Google Shape;242;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43" name="Google Shape;243;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44" name="Shape 244"/>
        <p:cNvGrpSpPr/>
        <p:nvPr/>
      </p:nvGrpSpPr>
      <p:grpSpPr>
        <a:xfrm>
          <a:off x="0" y="0"/>
          <a:ext cx="0" cy="0"/>
          <a:chOff x="0" y="0"/>
          <a:chExt cx="0" cy="0"/>
        </a:xfrm>
      </p:grpSpPr>
      <p:sp>
        <p:nvSpPr>
          <p:cNvPr id="245" name="Google Shape;245;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6" name="Google Shape;246;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7" name="Google Shape;247;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8" name="Google Shape;248;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9" name="Shape 249"/>
        <p:cNvGrpSpPr/>
        <p:nvPr/>
      </p:nvGrpSpPr>
      <p:grpSpPr>
        <a:xfrm>
          <a:off x="0" y="0"/>
          <a:ext cx="0" cy="0"/>
          <a:chOff x="0" y="0"/>
          <a:chExt cx="0" cy="0"/>
        </a:xfrm>
      </p:grpSpPr>
      <p:sp>
        <p:nvSpPr>
          <p:cNvPr id="250" name="Google Shape;250;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1" name="Google Shape;251;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2" name="Google Shape;252;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3" name="Google Shape;253;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54" name="Google Shape;254;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5" name="Google Shape;255;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6" name="Google Shape;256;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7" name="Shape 257"/>
        <p:cNvGrpSpPr/>
        <p:nvPr/>
      </p:nvGrpSpPr>
      <p:grpSpPr>
        <a:xfrm>
          <a:off x="0" y="0"/>
          <a:ext cx="0" cy="0"/>
          <a:chOff x="0" y="0"/>
          <a:chExt cx="0" cy="0"/>
        </a:xfrm>
      </p:grpSpPr>
      <p:sp>
        <p:nvSpPr>
          <p:cNvPr id="258" name="Google Shape;258;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9" name="Google Shape;259;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60" name="Google Shape;26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61" name="Shape 261"/>
        <p:cNvGrpSpPr/>
        <p:nvPr/>
      </p:nvGrpSpPr>
      <p:grpSpPr>
        <a:xfrm>
          <a:off x="0" y="0"/>
          <a:ext cx="0" cy="0"/>
          <a:chOff x="0" y="0"/>
          <a:chExt cx="0" cy="0"/>
        </a:xfrm>
      </p:grpSpPr>
      <p:sp>
        <p:nvSpPr>
          <p:cNvPr id="262" name="Google Shape;262;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63" name="Google Shape;263;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64" name="Google Shape;26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5" name="Shape 265"/>
        <p:cNvGrpSpPr/>
        <p:nvPr/>
      </p:nvGrpSpPr>
      <p:grpSpPr>
        <a:xfrm>
          <a:off x="0" y="0"/>
          <a:ext cx="0" cy="0"/>
          <a:chOff x="0" y="0"/>
          <a:chExt cx="0" cy="0"/>
        </a:xfrm>
      </p:grpSpPr>
      <p:sp>
        <p:nvSpPr>
          <p:cNvPr id="266" name="Google Shape;266;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8" name="Google Shape;268;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9" name="Google Shape;269;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72" name="Shape 272"/>
        <p:cNvGrpSpPr/>
        <p:nvPr/>
      </p:nvGrpSpPr>
      <p:grpSpPr>
        <a:xfrm>
          <a:off x="0" y="0"/>
          <a:ext cx="0" cy="0"/>
          <a:chOff x="0" y="0"/>
          <a:chExt cx="0" cy="0"/>
        </a:xfrm>
      </p:grpSpPr>
      <p:sp>
        <p:nvSpPr>
          <p:cNvPr id="273" name="Google Shape;273;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74" name="Google Shape;274;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5" name="Google Shape;275;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6" name="Google Shape;276;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7" name="Google Shape;277;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8" name="Google Shape;278;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9" name="Google Shape;279;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80" name="Shape 280"/>
        <p:cNvGrpSpPr/>
        <p:nvPr/>
      </p:nvGrpSpPr>
      <p:grpSpPr>
        <a:xfrm>
          <a:off x="0" y="0"/>
          <a:ext cx="0" cy="0"/>
          <a:chOff x="0" y="0"/>
          <a:chExt cx="0" cy="0"/>
        </a:xfrm>
      </p:grpSpPr>
      <p:sp>
        <p:nvSpPr>
          <p:cNvPr id="281" name="Google Shape;281;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82" name="Google Shape;282;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83" name="Google Shape;28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84" name="Shape 284"/>
        <p:cNvGrpSpPr/>
        <p:nvPr/>
      </p:nvGrpSpPr>
      <p:grpSpPr>
        <a:xfrm>
          <a:off x="0" y="0"/>
          <a:ext cx="0" cy="0"/>
          <a:chOff x="0" y="0"/>
          <a:chExt cx="0" cy="0"/>
        </a:xfrm>
      </p:grpSpPr>
      <p:sp>
        <p:nvSpPr>
          <p:cNvPr id="285" name="Google Shape;285;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7" name="Google Shape;287;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8" name="Google Shape;288;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9" name="Shape 289"/>
        <p:cNvGrpSpPr/>
        <p:nvPr/>
      </p:nvGrpSpPr>
      <p:grpSpPr>
        <a:xfrm>
          <a:off x="0" y="0"/>
          <a:ext cx="0" cy="0"/>
          <a:chOff x="0" y="0"/>
          <a:chExt cx="0" cy="0"/>
        </a:xfrm>
      </p:grpSpPr>
      <p:sp>
        <p:nvSpPr>
          <p:cNvPr id="290" name="Google Shape;290;p50"/>
          <p:cNvSpPr/>
          <p:nvPr>
            <p:ph idx="2" type="pic"/>
          </p:nvPr>
        </p:nvSpPr>
        <p:spPr>
          <a:xfrm>
            <a:off x="0" y="0"/>
            <a:ext cx="9144000" cy="5143500"/>
          </a:xfrm>
          <a:prstGeom prst="rect">
            <a:avLst/>
          </a:prstGeom>
          <a:noFill/>
          <a:ln>
            <a:noFill/>
          </a:ln>
        </p:spPr>
      </p:sp>
      <p:sp>
        <p:nvSpPr>
          <p:cNvPr id="291" name="Google Shape;291;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92" name="Google Shape;292;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93" name="Google Shape;293;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94" name="Google Shape;29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5" name="Shape 295"/>
        <p:cNvGrpSpPr/>
        <p:nvPr/>
      </p:nvGrpSpPr>
      <p:grpSpPr>
        <a:xfrm>
          <a:off x="0" y="0"/>
          <a:ext cx="0" cy="0"/>
          <a:chOff x="0" y="0"/>
          <a:chExt cx="0" cy="0"/>
        </a:xfrm>
      </p:grpSpPr>
      <p:sp>
        <p:nvSpPr>
          <p:cNvPr id="296" name="Google Shape;296;p51"/>
          <p:cNvSpPr/>
          <p:nvPr>
            <p:ph idx="2" type="pic"/>
          </p:nvPr>
        </p:nvSpPr>
        <p:spPr>
          <a:xfrm>
            <a:off x="5485725" y="523025"/>
            <a:ext cx="3135300" cy="4097700"/>
          </a:xfrm>
          <a:prstGeom prst="roundRect">
            <a:avLst>
              <a:gd fmla="val 16667" name="adj"/>
            </a:avLst>
          </a:prstGeom>
          <a:noFill/>
          <a:ln>
            <a:noFill/>
          </a:ln>
        </p:spPr>
      </p:sp>
      <p:sp>
        <p:nvSpPr>
          <p:cNvPr id="297" name="Google Shape;297;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8" name="Google Shape;298;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9" name="Google Shape;299;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300" name="Shape 300"/>
        <p:cNvGrpSpPr/>
        <p:nvPr/>
      </p:nvGrpSpPr>
      <p:grpSpPr>
        <a:xfrm>
          <a:off x="0" y="0"/>
          <a:ext cx="0" cy="0"/>
          <a:chOff x="0" y="0"/>
          <a:chExt cx="0" cy="0"/>
        </a:xfrm>
      </p:grpSpPr>
      <p:sp>
        <p:nvSpPr>
          <p:cNvPr id="301" name="Google Shape;301;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2" name="Google Shape;302;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3" name="Google Shape;303;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4" name="Google Shape;304;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5" name="Google Shape;305;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6" name="Google Shape;306;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7" name="Google Shape;307;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8" name="Google Shape;308;p52"/>
          <p:cNvSpPr/>
          <p:nvPr>
            <p:ph idx="7" type="pic"/>
          </p:nvPr>
        </p:nvSpPr>
        <p:spPr>
          <a:xfrm>
            <a:off x="7049625" y="523025"/>
            <a:ext cx="1305900" cy="1918500"/>
          </a:xfrm>
          <a:prstGeom prst="roundRect">
            <a:avLst>
              <a:gd fmla="val 16667" name="adj"/>
            </a:avLst>
          </a:prstGeom>
          <a:noFill/>
          <a:ln>
            <a:noFill/>
          </a:ln>
        </p:spPr>
      </p:sp>
      <p:sp>
        <p:nvSpPr>
          <p:cNvPr id="309" name="Google Shape;309;p52"/>
          <p:cNvSpPr/>
          <p:nvPr>
            <p:ph idx="8" type="pic"/>
          </p:nvPr>
        </p:nvSpPr>
        <p:spPr>
          <a:xfrm>
            <a:off x="784775" y="522100"/>
            <a:ext cx="1305900" cy="1918500"/>
          </a:xfrm>
          <a:prstGeom prst="roundRect">
            <a:avLst>
              <a:gd fmla="val 16667" name="adj"/>
            </a:avLst>
          </a:prstGeom>
          <a:noFill/>
          <a:ln>
            <a:noFill/>
          </a:ln>
        </p:spPr>
      </p:sp>
      <p:sp>
        <p:nvSpPr>
          <p:cNvPr id="310" name="Google Shape;310;p52"/>
          <p:cNvSpPr/>
          <p:nvPr>
            <p:ph idx="9" type="pic"/>
          </p:nvPr>
        </p:nvSpPr>
        <p:spPr>
          <a:xfrm>
            <a:off x="2343950" y="523500"/>
            <a:ext cx="1305900" cy="1918500"/>
          </a:xfrm>
          <a:prstGeom prst="roundRect">
            <a:avLst>
              <a:gd fmla="val 16667" name="adj"/>
            </a:avLst>
          </a:prstGeom>
          <a:noFill/>
          <a:ln>
            <a:noFill/>
          </a:ln>
        </p:spPr>
      </p:sp>
      <p:sp>
        <p:nvSpPr>
          <p:cNvPr id="311" name="Google Shape;311;p52"/>
          <p:cNvSpPr/>
          <p:nvPr>
            <p:ph idx="13" type="pic"/>
          </p:nvPr>
        </p:nvSpPr>
        <p:spPr>
          <a:xfrm>
            <a:off x="3915213" y="523500"/>
            <a:ext cx="1305900" cy="1918500"/>
          </a:xfrm>
          <a:prstGeom prst="roundRect">
            <a:avLst>
              <a:gd fmla="val 16667" name="adj"/>
            </a:avLst>
          </a:prstGeom>
          <a:noFill/>
          <a:ln>
            <a:noFill/>
          </a:ln>
        </p:spPr>
      </p:sp>
      <p:sp>
        <p:nvSpPr>
          <p:cNvPr id="312" name="Google Shape;312;p52"/>
          <p:cNvSpPr/>
          <p:nvPr>
            <p:ph idx="14" type="pic"/>
          </p:nvPr>
        </p:nvSpPr>
        <p:spPr>
          <a:xfrm>
            <a:off x="5490975" y="523500"/>
            <a:ext cx="1305900" cy="1918500"/>
          </a:xfrm>
          <a:prstGeom prst="roundRect">
            <a:avLst>
              <a:gd fmla="val 16667" name="adj"/>
            </a:avLst>
          </a:prstGeom>
          <a:noFill/>
          <a:ln>
            <a:noFill/>
          </a:ln>
        </p:spPr>
      </p:sp>
      <p:sp>
        <p:nvSpPr>
          <p:cNvPr id="313" name="Google Shape;313;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4" name="Google Shape;314;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5" name="Google Shape;315;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6" name="Google Shape;316;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7" name="Google Shape;317;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8" name="Google Shape;318;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9" name="Google Shape;319;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20" name="Shape 320"/>
        <p:cNvGrpSpPr/>
        <p:nvPr/>
      </p:nvGrpSpPr>
      <p:grpSpPr>
        <a:xfrm>
          <a:off x="0" y="0"/>
          <a:ext cx="0" cy="0"/>
          <a:chOff x="0" y="0"/>
          <a:chExt cx="0" cy="0"/>
        </a:xfrm>
      </p:grpSpPr>
      <p:sp>
        <p:nvSpPr>
          <p:cNvPr id="321" name="Google Shape;321;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2" name="Google Shape;322;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23" name="Google Shape;323;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24" name="Shape 324"/>
        <p:cNvGrpSpPr/>
        <p:nvPr/>
      </p:nvGrpSpPr>
      <p:grpSpPr>
        <a:xfrm>
          <a:off x="0" y="0"/>
          <a:ext cx="0" cy="0"/>
          <a:chOff x="0" y="0"/>
          <a:chExt cx="0" cy="0"/>
        </a:xfrm>
      </p:grpSpPr>
      <p:sp>
        <p:nvSpPr>
          <p:cNvPr id="325" name="Google Shape;325;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6" name="Google Shape;326;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7" name="Google Shape;32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8" name="Shape 328"/>
        <p:cNvGrpSpPr/>
        <p:nvPr/>
      </p:nvGrpSpPr>
      <p:grpSpPr>
        <a:xfrm>
          <a:off x="0" y="0"/>
          <a:ext cx="0" cy="0"/>
          <a:chOff x="0" y="0"/>
          <a:chExt cx="0" cy="0"/>
        </a:xfrm>
      </p:grpSpPr>
      <p:sp>
        <p:nvSpPr>
          <p:cNvPr id="329" name="Google Shape;329;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30" name="Google Shape;330;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1" name="Google Shape;331;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2" name="Google Shape;332;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3" name="Google Shape;333;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4" name="Google Shape;334;p55"/>
          <p:cNvSpPr/>
          <p:nvPr>
            <p:ph idx="5" type="pic"/>
          </p:nvPr>
        </p:nvSpPr>
        <p:spPr>
          <a:xfrm>
            <a:off x="7049625" y="1588125"/>
            <a:ext cx="1305900" cy="1918500"/>
          </a:xfrm>
          <a:prstGeom prst="roundRect">
            <a:avLst>
              <a:gd fmla="val 16667" name="adj"/>
            </a:avLst>
          </a:prstGeom>
          <a:noFill/>
          <a:ln>
            <a:noFill/>
          </a:ln>
        </p:spPr>
      </p:sp>
      <p:sp>
        <p:nvSpPr>
          <p:cNvPr id="335" name="Google Shape;335;p55"/>
          <p:cNvSpPr/>
          <p:nvPr>
            <p:ph idx="6" type="pic"/>
          </p:nvPr>
        </p:nvSpPr>
        <p:spPr>
          <a:xfrm>
            <a:off x="3915213" y="1588600"/>
            <a:ext cx="1305900" cy="1918500"/>
          </a:xfrm>
          <a:prstGeom prst="roundRect">
            <a:avLst>
              <a:gd fmla="val 16667" name="adj"/>
            </a:avLst>
          </a:prstGeom>
          <a:noFill/>
          <a:ln>
            <a:noFill/>
          </a:ln>
        </p:spPr>
      </p:sp>
      <p:sp>
        <p:nvSpPr>
          <p:cNvPr id="336" name="Google Shape;336;p55"/>
          <p:cNvSpPr/>
          <p:nvPr>
            <p:ph idx="7" type="pic"/>
          </p:nvPr>
        </p:nvSpPr>
        <p:spPr>
          <a:xfrm>
            <a:off x="5490975" y="1588600"/>
            <a:ext cx="1305900" cy="1918500"/>
          </a:xfrm>
          <a:prstGeom prst="roundRect">
            <a:avLst>
              <a:gd fmla="val 16667" name="adj"/>
            </a:avLst>
          </a:prstGeom>
          <a:noFill/>
          <a:ln>
            <a:noFill/>
          </a:ln>
        </p:spPr>
      </p:sp>
      <p:sp>
        <p:nvSpPr>
          <p:cNvPr id="337" name="Google Shape;337;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8" name="Google Shape;338;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9" name="Google Shape;339;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40" name="Google Shape;340;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41" name="Google Shape;341;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2" name="Google Shape;342;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43" name="Google Shape;343;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44" name="Shape 344"/>
        <p:cNvGrpSpPr/>
        <p:nvPr/>
      </p:nvGrpSpPr>
      <p:grpSpPr>
        <a:xfrm>
          <a:off x="0" y="0"/>
          <a:ext cx="0" cy="0"/>
          <a:chOff x="0" y="0"/>
          <a:chExt cx="0" cy="0"/>
        </a:xfrm>
      </p:grpSpPr>
      <p:sp>
        <p:nvSpPr>
          <p:cNvPr id="345" name="Google Shape;345;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6" name="Google Shape;346;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7" name="Google Shape;347;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8" name="Google Shape;348;p56"/>
          <p:cNvSpPr/>
          <p:nvPr>
            <p:ph idx="3" type="pic"/>
          </p:nvPr>
        </p:nvSpPr>
        <p:spPr>
          <a:xfrm>
            <a:off x="7049625" y="523025"/>
            <a:ext cx="1305900" cy="1918500"/>
          </a:xfrm>
          <a:prstGeom prst="roundRect">
            <a:avLst>
              <a:gd fmla="val 16667" name="adj"/>
            </a:avLst>
          </a:prstGeom>
          <a:noFill/>
          <a:ln>
            <a:noFill/>
          </a:ln>
        </p:spPr>
      </p:sp>
      <p:sp>
        <p:nvSpPr>
          <p:cNvPr id="349" name="Google Shape;349;p56"/>
          <p:cNvSpPr/>
          <p:nvPr>
            <p:ph idx="4" type="pic"/>
          </p:nvPr>
        </p:nvSpPr>
        <p:spPr>
          <a:xfrm>
            <a:off x="784775" y="522100"/>
            <a:ext cx="1305900" cy="1918500"/>
          </a:xfrm>
          <a:prstGeom prst="roundRect">
            <a:avLst>
              <a:gd fmla="val 16667" name="adj"/>
            </a:avLst>
          </a:prstGeom>
          <a:noFill/>
          <a:ln>
            <a:noFill/>
          </a:ln>
        </p:spPr>
      </p:sp>
      <p:sp>
        <p:nvSpPr>
          <p:cNvPr id="350" name="Google Shape;350;p56"/>
          <p:cNvSpPr/>
          <p:nvPr>
            <p:ph idx="5" type="pic"/>
          </p:nvPr>
        </p:nvSpPr>
        <p:spPr>
          <a:xfrm>
            <a:off x="2343950" y="523500"/>
            <a:ext cx="1305900" cy="1918500"/>
          </a:xfrm>
          <a:prstGeom prst="roundRect">
            <a:avLst>
              <a:gd fmla="val 16667" name="adj"/>
            </a:avLst>
          </a:prstGeom>
          <a:noFill/>
          <a:ln>
            <a:noFill/>
          </a:ln>
        </p:spPr>
      </p:sp>
      <p:sp>
        <p:nvSpPr>
          <p:cNvPr id="351" name="Google Shape;351;p56"/>
          <p:cNvSpPr/>
          <p:nvPr>
            <p:ph idx="6" type="pic"/>
          </p:nvPr>
        </p:nvSpPr>
        <p:spPr>
          <a:xfrm>
            <a:off x="3915213" y="523500"/>
            <a:ext cx="1305900" cy="1918500"/>
          </a:xfrm>
          <a:prstGeom prst="roundRect">
            <a:avLst>
              <a:gd fmla="val 16667" name="adj"/>
            </a:avLst>
          </a:prstGeom>
          <a:noFill/>
          <a:ln>
            <a:noFill/>
          </a:ln>
        </p:spPr>
      </p:sp>
      <p:sp>
        <p:nvSpPr>
          <p:cNvPr id="352" name="Google Shape;352;p56"/>
          <p:cNvSpPr/>
          <p:nvPr>
            <p:ph idx="7" type="pic"/>
          </p:nvPr>
        </p:nvSpPr>
        <p:spPr>
          <a:xfrm>
            <a:off x="5490975" y="523500"/>
            <a:ext cx="1305900" cy="1918500"/>
          </a:xfrm>
          <a:prstGeom prst="roundRect">
            <a:avLst>
              <a:gd fmla="val 16667" name="adj"/>
            </a:avLst>
          </a:prstGeom>
          <a:noFill/>
          <a:ln>
            <a:noFill/>
          </a:ln>
        </p:spPr>
      </p:sp>
      <p:sp>
        <p:nvSpPr>
          <p:cNvPr id="353" name="Google Shape;353;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54" name="Google Shape;354;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5" name="Google Shape;355;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6" name="Google Shape;356;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7" name="Google Shape;357;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8" name="Google Shape;358;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9" name="Google Shape;359;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0" name="Google Shape;360;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1" name="Google Shape;361;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2" name="Google Shape;362;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63" name="Google Shape;363;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64" name="Shape 364"/>
        <p:cNvGrpSpPr/>
        <p:nvPr/>
      </p:nvGrpSpPr>
      <p:grpSpPr>
        <a:xfrm>
          <a:off x="0" y="0"/>
          <a:ext cx="0" cy="0"/>
          <a:chOff x="0" y="0"/>
          <a:chExt cx="0" cy="0"/>
        </a:xfrm>
      </p:grpSpPr>
      <p:sp>
        <p:nvSpPr>
          <p:cNvPr id="365" name="Google Shape;365;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6" name="Google Shape;366;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7" name="Google Shape;367;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8" name="Shape 368"/>
        <p:cNvGrpSpPr/>
        <p:nvPr/>
      </p:nvGrpSpPr>
      <p:grpSpPr>
        <a:xfrm>
          <a:off x="0" y="0"/>
          <a:ext cx="0" cy="0"/>
          <a:chOff x="0" y="0"/>
          <a:chExt cx="0" cy="0"/>
        </a:xfrm>
      </p:grpSpPr>
      <p:sp>
        <p:nvSpPr>
          <p:cNvPr id="369" name="Google Shape;369;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70" name="Google Shape;370;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71" name="Google Shape;371;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2.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7" name="Google Shape;57;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8" name="Google Shape;58;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hyperlink" Target="https://github.com/Cacti" TargetMode="External"/><Relationship Id="rId5" Type="http://schemas.openxmlformats.org/officeDocument/2006/relationships/hyperlink" Target="https://github.com/Cacti" TargetMode="External"/><Relationship Id="rId6" Type="http://schemas.openxmlformats.org/officeDocument/2006/relationships/hyperlink" Target="https://www.perplexity.ai/search/cacte-network-monitoring-tool-kl_4XCOjSwanahY.TvnWjw" TargetMode="External"/><Relationship Id="rId7" Type="http://schemas.openxmlformats.org/officeDocument/2006/relationships/hyperlink" Target="https://www.cacti.net/" TargetMode="External"/><Relationship Id="rId8" Type="http://schemas.openxmlformats.org/officeDocument/2006/relationships/hyperlink" Target="https://last9.io/blog/essentials-of-snmp-monito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9"/>
          <p:cNvSpPr txBox="1"/>
          <p:nvPr>
            <p:ph type="ctrTitle"/>
          </p:nvPr>
        </p:nvSpPr>
        <p:spPr>
          <a:xfrm>
            <a:off x="459675" y="2045700"/>
            <a:ext cx="18438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Cacti</a:t>
            </a:r>
            <a:endParaRPr/>
          </a:p>
        </p:txBody>
      </p:sp>
      <p:sp>
        <p:nvSpPr>
          <p:cNvPr id="377" name="Google Shape;377;p59"/>
          <p:cNvSpPr txBox="1"/>
          <p:nvPr>
            <p:ph idx="1" type="subTitle"/>
          </p:nvPr>
        </p:nvSpPr>
        <p:spPr>
          <a:xfrm>
            <a:off x="3651825" y="3143375"/>
            <a:ext cx="5439000" cy="191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Alok Ranjan		</a:t>
            </a:r>
            <a:r>
              <a:rPr lang="en"/>
              <a:t>2022CSB091</a:t>
            </a:r>
            <a:br>
              <a:rPr lang="en"/>
            </a:br>
            <a:r>
              <a:rPr lang="en"/>
              <a:t>Ranveer Kumar	</a:t>
            </a:r>
            <a:r>
              <a:rPr lang="en"/>
              <a:t>2022CSB092</a:t>
            </a:r>
            <a:endParaRPr/>
          </a:p>
          <a:p>
            <a:pPr indent="0" lvl="0" marL="0" rtl="0" algn="l">
              <a:spcBef>
                <a:spcPts val="0"/>
              </a:spcBef>
              <a:spcAft>
                <a:spcPts val="0"/>
              </a:spcAft>
              <a:buNone/>
            </a:pPr>
            <a:r>
              <a:rPr lang="en"/>
              <a:t>Karan Kumar		2022CSB093</a:t>
            </a:r>
            <a:endParaRPr/>
          </a:p>
          <a:p>
            <a:pPr indent="0" lvl="0" marL="0" rtl="0" algn="l">
              <a:spcBef>
                <a:spcPts val="0"/>
              </a:spcBef>
              <a:spcAft>
                <a:spcPts val="0"/>
              </a:spcAft>
              <a:buNone/>
            </a:pPr>
            <a:r>
              <a:rPr lang="en"/>
              <a:t>Rajesh Kumar	</a:t>
            </a:r>
            <a:r>
              <a:rPr lang="en"/>
              <a:t>2022CSB094</a:t>
            </a:r>
            <a:endParaRPr/>
          </a:p>
        </p:txBody>
      </p:sp>
      <p:pic>
        <p:nvPicPr>
          <p:cNvPr id="378" name="Google Shape;378;p59"/>
          <p:cNvPicPr preferRelativeResize="0"/>
          <p:nvPr/>
        </p:nvPicPr>
        <p:blipFill rotWithShape="1">
          <a:blip r:embed="rId3">
            <a:alphaModFix/>
          </a:blip>
          <a:srcRect b="0" l="19650" r="21125" t="0"/>
          <a:stretch/>
        </p:blipFill>
        <p:spPr>
          <a:xfrm>
            <a:off x="1770125" y="2667911"/>
            <a:ext cx="533350" cy="9005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8"/>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Arial"/>
                <a:ea typeface="Arial"/>
                <a:cs typeface="Arial"/>
                <a:sym typeface="Arial"/>
              </a:rPr>
              <a:t>Installation 3</a:t>
            </a:r>
            <a:endParaRPr sz="2800"/>
          </a:p>
        </p:txBody>
      </p:sp>
      <p:pic>
        <p:nvPicPr>
          <p:cNvPr id="447" name="Google Shape;447;p68"/>
          <p:cNvPicPr preferRelativeResize="0"/>
          <p:nvPr/>
        </p:nvPicPr>
        <p:blipFill>
          <a:blip r:embed="rId3">
            <a:alphaModFix/>
          </a:blip>
          <a:stretch>
            <a:fillRect/>
          </a:stretch>
        </p:blipFill>
        <p:spPr>
          <a:xfrm>
            <a:off x="152400" y="887800"/>
            <a:ext cx="8839201" cy="3142469"/>
          </a:xfrm>
          <a:prstGeom prst="rect">
            <a:avLst/>
          </a:prstGeom>
          <a:noFill/>
          <a:ln>
            <a:noFill/>
          </a:ln>
        </p:spPr>
      </p:pic>
      <p:sp>
        <p:nvSpPr>
          <p:cNvPr id="448" name="Google Shape;448;p68"/>
          <p:cNvSpPr txBox="1"/>
          <p:nvPr/>
        </p:nvSpPr>
        <p:spPr>
          <a:xfrm>
            <a:off x="2247750" y="4182675"/>
            <a:ext cx="46485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dk1"/>
                </a:solidFill>
              </a:rPr>
              <a:t>Again, use the workshop password</a:t>
            </a:r>
            <a:endParaRPr sz="2000">
              <a:solidFill>
                <a:schemeClr val="dk1"/>
              </a:solidFill>
            </a:endParaRPr>
          </a:p>
        </p:txBody>
      </p:sp>
      <p:pic>
        <p:nvPicPr>
          <p:cNvPr id="449" name="Google Shape;449;p68"/>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9"/>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Arial"/>
                <a:ea typeface="Arial"/>
                <a:cs typeface="Arial"/>
                <a:sym typeface="Arial"/>
              </a:rPr>
              <a:t>Installation 4</a:t>
            </a:r>
            <a:endParaRPr sz="2800"/>
          </a:p>
        </p:txBody>
      </p:sp>
      <p:pic>
        <p:nvPicPr>
          <p:cNvPr id="455" name="Google Shape;455;p69" title="cacti 1.png"/>
          <p:cNvPicPr preferRelativeResize="0"/>
          <p:nvPr/>
        </p:nvPicPr>
        <p:blipFill rotWithShape="1">
          <a:blip r:embed="rId3">
            <a:alphaModFix/>
          </a:blip>
          <a:srcRect b="5490" l="0" r="0" t="0"/>
          <a:stretch/>
        </p:blipFill>
        <p:spPr>
          <a:xfrm>
            <a:off x="376275" y="796924"/>
            <a:ext cx="8520601" cy="3324226"/>
          </a:xfrm>
          <a:prstGeom prst="rect">
            <a:avLst/>
          </a:prstGeom>
          <a:noFill/>
          <a:ln>
            <a:noFill/>
          </a:ln>
        </p:spPr>
      </p:pic>
      <p:sp>
        <p:nvSpPr>
          <p:cNvPr id="456" name="Google Shape;456;p69"/>
          <p:cNvSpPr txBox="1"/>
          <p:nvPr/>
        </p:nvSpPr>
        <p:spPr>
          <a:xfrm>
            <a:off x="1190100" y="4182675"/>
            <a:ext cx="67638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dk1"/>
                </a:solidFill>
              </a:rPr>
              <a:t>Informational message. Is not normally an issue.</a:t>
            </a:r>
            <a:endParaRPr sz="2000">
              <a:solidFill>
                <a:schemeClr val="dk1"/>
              </a:solidFill>
            </a:endParaRPr>
          </a:p>
        </p:txBody>
      </p:sp>
      <p:pic>
        <p:nvPicPr>
          <p:cNvPr id="457" name="Google Shape;457;p69"/>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0"/>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Arial"/>
                <a:ea typeface="Arial"/>
                <a:cs typeface="Arial"/>
                <a:sym typeface="Arial"/>
              </a:rPr>
              <a:t>Installation 5</a:t>
            </a:r>
            <a:endParaRPr sz="2800"/>
          </a:p>
        </p:txBody>
      </p:sp>
      <p:pic>
        <p:nvPicPr>
          <p:cNvPr id="463" name="Google Shape;463;p70"/>
          <p:cNvPicPr preferRelativeResize="0"/>
          <p:nvPr/>
        </p:nvPicPr>
        <p:blipFill rotWithShape="1">
          <a:blip r:embed="rId3">
            <a:alphaModFix/>
          </a:blip>
          <a:srcRect b="8923" l="1804" r="2730" t="4444"/>
          <a:stretch/>
        </p:blipFill>
        <p:spPr>
          <a:xfrm>
            <a:off x="311700" y="1027375"/>
            <a:ext cx="8439125" cy="2722400"/>
          </a:xfrm>
          <a:prstGeom prst="rect">
            <a:avLst/>
          </a:prstGeom>
          <a:noFill/>
          <a:ln>
            <a:noFill/>
          </a:ln>
        </p:spPr>
      </p:pic>
      <p:sp>
        <p:nvSpPr>
          <p:cNvPr id="464" name="Google Shape;464;p70"/>
          <p:cNvSpPr txBox="1"/>
          <p:nvPr/>
        </p:nvSpPr>
        <p:spPr>
          <a:xfrm>
            <a:off x="0" y="3924425"/>
            <a:ext cx="91440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dk1"/>
                </a:solidFill>
              </a:rPr>
              <a:t>We are using Apache2. Be sure this is chosen, then highlight </a:t>
            </a:r>
            <a:endParaRPr sz="2000">
              <a:solidFill>
                <a:schemeClr val="dk1"/>
              </a:solidFill>
            </a:endParaRPr>
          </a:p>
          <a:p>
            <a:pPr indent="0" lvl="0" marL="0" rtl="0" algn="ctr">
              <a:lnSpc>
                <a:spcPct val="115000"/>
              </a:lnSpc>
              <a:spcBef>
                <a:spcPts val="0"/>
              </a:spcBef>
              <a:spcAft>
                <a:spcPts val="0"/>
              </a:spcAft>
              <a:buNone/>
            </a:pPr>
            <a:r>
              <a:rPr lang="en" sz="2000">
                <a:solidFill>
                  <a:schemeClr val="dk1"/>
                </a:solidFill>
              </a:rPr>
              <a:t>&lt;Ok&gt; and press &lt;ENTER&gt; to continue.</a:t>
            </a:r>
            <a:endParaRPr sz="2000">
              <a:solidFill>
                <a:schemeClr val="dk1"/>
              </a:solidFill>
            </a:endParaRPr>
          </a:p>
        </p:txBody>
      </p:sp>
      <p:pic>
        <p:nvPicPr>
          <p:cNvPr id="465" name="Google Shape;465;p70"/>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1"/>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Arial"/>
                <a:ea typeface="Arial"/>
                <a:cs typeface="Arial"/>
                <a:sym typeface="Arial"/>
              </a:rPr>
              <a:t>Installation 6</a:t>
            </a:r>
            <a:endParaRPr sz="2800"/>
          </a:p>
        </p:txBody>
      </p:sp>
      <p:pic>
        <p:nvPicPr>
          <p:cNvPr id="471" name="Google Shape;471;p71"/>
          <p:cNvPicPr preferRelativeResize="0"/>
          <p:nvPr/>
        </p:nvPicPr>
        <p:blipFill>
          <a:blip r:embed="rId3">
            <a:alphaModFix/>
          </a:blip>
          <a:stretch>
            <a:fillRect/>
          </a:stretch>
        </p:blipFill>
        <p:spPr>
          <a:xfrm>
            <a:off x="152400" y="887800"/>
            <a:ext cx="8839201" cy="3142469"/>
          </a:xfrm>
          <a:prstGeom prst="rect">
            <a:avLst/>
          </a:prstGeom>
          <a:noFill/>
          <a:ln>
            <a:noFill/>
          </a:ln>
        </p:spPr>
      </p:pic>
      <p:pic>
        <p:nvPicPr>
          <p:cNvPr id="472" name="Google Shape;472;p71"/>
          <p:cNvPicPr preferRelativeResize="0"/>
          <p:nvPr/>
        </p:nvPicPr>
        <p:blipFill>
          <a:blip r:embed="rId4">
            <a:alphaModFix/>
          </a:blip>
          <a:stretch>
            <a:fillRect/>
          </a:stretch>
        </p:blipFill>
        <p:spPr>
          <a:xfrm>
            <a:off x="664025" y="4182675"/>
            <a:ext cx="7815974" cy="808425"/>
          </a:xfrm>
          <a:prstGeom prst="rect">
            <a:avLst/>
          </a:prstGeom>
          <a:noFill/>
          <a:ln>
            <a:noFill/>
          </a:ln>
        </p:spPr>
      </p:pic>
      <p:pic>
        <p:nvPicPr>
          <p:cNvPr id="473" name="Google Shape;473;p71"/>
          <p:cNvPicPr preferRelativeResize="0"/>
          <p:nvPr/>
        </p:nvPicPr>
        <p:blipFill rotWithShape="1">
          <a:blip r:embed="rId5">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2"/>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Arial"/>
                <a:ea typeface="Arial"/>
                <a:cs typeface="Arial"/>
                <a:sym typeface="Arial"/>
              </a:rPr>
              <a:t>Installation 7</a:t>
            </a:r>
            <a:endParaRPr sz="2800"/>
          </a:p>
        </p:txBody>
      </p:sp>
      <p:pic>
        <p:nvPicPr>
          <p:cNvPr id="479" name="Google Shape;479;p72"/>
          <p:cNvPicPr preferRelativeResize="0"/>
          <p:nvPr/>
        </p:nvPicPr>
        <p:blipFill>
          <a:blip r:embed="rId3">
            <a:alphaModFix/>
          </a:blip>
          <a:stretch>
            <a:fillRect/>
          </a:stretch>
        </p:blipFill>
        <p:spPr>
          <a:xfrm>
            <a:off x="152400" y="887800"/>
            <a:ext cx="8839201" cy="3142469"/>
          </a:xfrm>
          <a:prstGeom prst="rect">
            <a:avLst/>
          </a:prstGeom>
          <a:noFill/>
          <a:ln>
            <a:noFill/>
          </a:ln>
        </p:spPr>
      </p:pic>
      <p:pic>
        <p:nvPicPr>
          <p:cNvPr id="480" name="Google Shape;480;p72"/>
          <p:cNvPicPr preferRelativeResize="0"/>
          <p:nvPr/>
        </p:nvPicPr>
        <p:blipFill>
          <a:blip r:embed="rId4">
            <a:alphaModFix/>
          </a:blip>
          <a:stretch>
            <a:fillRect/>
          </a:stretch>
        </p:blipFill>
        <p:spPr>
          <a:xfrm>
            <a:off x="152400" y="4182669"/>
            <a:ext cx="8839200" cy="635965"/>
          </a:xfrm>
          <a:prstGeom prst="rect">
            <a:avLst/>
          </a:prstGeom>
          <a:noFill/>
          <a:ln>
            <a:noFill/>
          </a:ln>
        </p:spPr>
      </p:pic>
      <p:pic>
        <p:nvPicPr>
          <p:cNvPr id="481" name="Google Shape;481;p72"/>
          <p:cNvPicPr preferRelativeResize="0"/>
          <p:nvPr/>
        </p:nvPicPr>
        <p:blipFill rotWithShape="1">
          <a:blip r:embed="rId5">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3"/>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Arial"/>
                <a:ea typeface="Arial"/>
                <a:cs typeface="Arial"/>
                <a:sym typeface="Arial"/>
              </a:rPr>
              <a:t>Installation 8</a:t>
            </a:r>
            <a:endParaRPr sz="2800"/>
          </a:p>
        </p:txBody>
      </p:sp>
      <p:pic>
        <p:nvPicPr>
          <p:cNvPr id="487" name="Google Shape;487;p73"/>
          <p:cNvPicPr preferRelativeResize="0"/>
          <p:nvPr/>
        </p:nvPicPr>
        <p:blipFill>
          <a:blip r:embed="rId3">
            <a:alphaModFix/>
          </a:blip>
          <a:stretch>
            <a:fillRect/>
          </a:stretch>
        </p:blipFill>
        <p:spPr>
          <a:xfrm>
            <a:off x="152400" y="887800"/>
            <a:ext cx="8839201" cy="3142469"/>
          </a:xfrm>
          <a:prstGeom prst="rect">
            <a:avLst/>
          </a:prstGeom>
          <a:noFill/>
          <a:ln>
            <a:noFill/>
          </a:ln>
        </p:spPr>
      </p:pic>
      <p:pic>
        <p:nvPicPr>
          <p:cNvPr id="488" name="Google Shape;488;p73"/>
          <p:cNvPicPr preferRelativeResize="0"/>
          <p:nvPr/>
        </p:nvPicPr>
        <p:blipFill>
          <a:blip r:embed="rId4">
            <a:alphaModFix/>
          </a:blip>
          <a:stretch>
            <a:fillRect/>
          </a:stretch>
        </p:blipFill>
        <p:spPr>
          <a:xfrm>
            <a:off x="152400" y="4182669"/>
            <a:ext cx="8839200" cy="635965"/>
          </a:xfrm>
          <a:prstGeom prst="rect">
            <a:avLst/>
          </a:prstGeom>
          <a:noFill/>
          <a:ln>
            <a:noFill/>
          </a:ln>
        </p:spPr>
      </p:pic>
      <p:pic>
        <p:nvPicPr>
          <p:cNvPr id="489" name="Google Shape;489;p73"/>
          <p:cNvPicPr preferRelativeResize="0"/>
          <p:nvPr/>
        </p:nvPicPr>
        <p:blipFill rotWithShape="1">
          <a:blip r:embed="rId5">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4"/>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Arial"/>
                <a:ea typeface="Arial"/>
                <a:cs typeface="Arial"/>
                <a:sym typeface="Arial"/>
              </a:rPr>
              <a:t>Installation 9</a:t>
            </a:r>
            <a:endParaRPr sz="2800"/>
          </a:p>
        </p:txBody>
      </p:sp>
      <p:pic>
        <p:nvPicPr>
          <p:cNvPr id="495" name="Google Shape;495;p74"/>
          <p:cNvPicPr preferRelativeResize="0"/>
          <p:nvPr/>
        </p:nvPicPr>
        <p:blipFill>
          <a:blip r:embed="rId3">
            <a:alphaModFix/>
          </a:blip>
          <a:stretch>
            <a:fillRect/>
          </a:stretch>
        </p:blipFill>
        <p:spPr>
          <a:xfrm>
            <a:off x="1900238" y="986975"/>
            <a:ext cx="5343525" cy="2952750"/>
          </a:xfrm>
          <a:prstGeom prst="rect">
            <a:avLst/>
          </a:prstGeom>
          <a:noFill/>
          <a:ln>
            <a:noFill/>
          </a:ln>
        </p:spPr>
      </p:pic>
      <p:sp>
        <p:nvSpPr>
          <p:cNvPr id="496" name="Google Shape;496;p74"/>
          <p:cNvSpPr txBox="1"/>
          <p:nvPr/>
        </p:nvSpPr>
        <p:spPr>
          <a:xfrm>
            <a:off x="1455000" y="4276925"/>
            <a:ext cx="6234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dk1"/>
                </a:solidFill>
              </a:rPr>
              <a:t>Finally, one last time, use the workshop password.</a:t>
            </a:r>
            <a:endParaRPr sz="2000">
              <a:solidFill>
                <a:schemeClr val="dk1"/>
              </a:solidFill>
            </a:endParaRPr>
          </a:p>
        </p:txBody>
      </p:sp>
      <p:pic>
        <p:nvPicPr>
          <p:cNvPr id="497" name="Google Shape;497;p74"/>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5"/>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latin typeface="Arial"/>
                <a:ea typeface="Arial"/>
                <a:cs typeface="Arial"/>
                <a:sym typeface="Arial"/>
              </a:rPr>
              <a:t>cacti: Installation</a:t>
            </a:r>
            <a:endParaRPr sz="2800"/>
          </a:p>
        </p:txBody>
      </p:sp>
      <p:sp>
        <p:nvSpPr>
          <p:cNvPr id="503" name="Google Shape;503;p75"/>
          <p:cNvSpPr txBox="1"/>
          <p:nvPr/>
        </p:nvSpPr>
        <p:spPr>
          <a:xfrm>
            <a:off x="489375" y="1041425"/>
            <a:ext cx="85206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t>Now use a web browser and open the following address:</a:t>
            </a:r>
            <a:endParaRPr sz="3100"/>
          </a:p>
          <a:p>
            <a:pPr indent="0" lvl="0" marL="0" rtl="0" algn="l">
              <a:spcBef>
                <a:spcPts val="0"/>
              </a:spcBef>
              <a:spcAft>
                <a:spcPts val="0"/>
              </a:spcAft>
              <a:buNone/>
            </a:pPr>
            <a:r>
              <a:t/>
            </a:r>
            <a:endParaRPr sz="3100"/>
          </a:p>
          <a:p>
            <a:pPr indent="0" lvl="0" marL="0" rtl="0" algn="l">
              <a:spcBef>
                <a:spcPts val="0"/>
              </a:spcBef>
              <a:spcAft>
                <a:spcPts val="0"/>
              </a:spcAft>
              <a:buNone/>
            </a:pPr>
            <a:r>
              <a:rPr lang="en" sz="3100"/>
              <a:t>http://localhost/cacti </a:t>
            </a:r>
            <a:endParaRPr sz="3100"/>
          </a:p>
          <a:p>
            <a:pPr indent="0" lvl="0" marL="0" rtl="0" algn="l">
              <a:spcBef>
                <a:spcPts val="0"/>
              </a:spcBef>
              <a:spcAft>
                <a:spcPts val="0"/>
              </a:spcAft>
              <a:buNone/>
            </a:pPr>
            <a:r>
              <a:t/>
            </a:r>
            <a:endParaRPr sz="3100"/>
          </a:p>
          <a:p>
            <a:pPr indent="0" lvl="0" marL="0" rtl="0" algn="l">
              <a:spcBef>
                <a:spcPts val="0"/>
              </a:spcBef>
              <a:spcAft>
                <a:spcPts val="0"/>
              </a:spcAft>
              <a:buNone/>
            </a:pPr>
            <a:r>
              <a:rPr lang="en" sz="3100"/>
              <a:t>You will see the following...</a:t>
            </a:r>
            <a:endParaRPr sz="3100"/>
          </a:p>
        </p:txBody>
      </p:sp>
      <p:pic>
        <p:nvPicPr>
          <p:cNvPr id="504" name="Google Shape;504;p75"/>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6"/>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Verdana"/>
                <a:ea typeface="Verdana"/>
                <a:cs typeface="Verdana"/>
                <a:sym typeface="Verdana"/>
              </a:rPr>
              <a:t>cacti: First Login</a:t>
            </a:r>
            <a:endParaRPr sz="3500"/>
          </a:p>
        </p:txBody>
      </p:sp>
      <p:pic>
        <p:nvPicPr>
          <p:cNvPr id="510" name="Google Shape;510;p76" title="cacti a.png"/>
          <p:cNvPicPr preferRelativeResize="0"/>
          <p:nvPr/>
        </p:nvPicPr>
        <p:blipFill rotWithShape="1">
          <a:blip r:embed="rId3">
            <a:alphaModFix/>
          </a:blip>
          <a:srcRect b="24288" l="35025" r="33907" t="30168"/>
          <a:stretch/>
        </p:blipFill>
        <p:spPr>
          <a:xfrm>
            <a:off x="2858234" y="799975"/>
            <a:ext cx="3427536" cy="2826299"/>
          </a:xfrm>
          <a:prstGeom prst="rect">
            <a:avLst/>
          </a:prstGeom>
          <a:noFill/>
          <a:ln>
            <a:noFill/>
          </a:ln>
        </p:spPr>
      </p:pic>
      <p:sp>
        <p:nvSpPr>
          <p:cNvPr id="511" name="Google Shape;511;p76"/>
          <p:cNvSpPr txBox="1"/>
          <p:nvPr/>
        </p:nvSpPr>
        <p:spPr>
          <a:xfrm>
            <a:off x="2222250" y="3561700"/>
            <a:ext cx="69216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1"/>
                </a:solidFill>
                <a:latin typeface="Verdana"/>
                <a:ea typeface="Verdana"/>
                <a:cs typeface="Verdana"/>
                <a:sym typeface="Verdana"/>
              </a:rPr>
              <a:t>First time login use:</a:t>
            </a:r>
            <a:endParaRPr sz="22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200">
                <a:solidFill>
                  <a:schemeClr val="dk1"/>
                </a:solidFill>
                <a:latin typeface="Verdana"/>
                <a:ea typeface="Verdana"/>
                <a:cs typeface="Verdana"/>
                <a:sym typeface="Verdana"/>
              </a:rPr>
              <a:t> User Name:  </a:t>
            </a:r>
            <a:r>
              <a:rPr i="1" lang="en" sz="2200">
                <a:solidFill>
                  <a:schemeClr val="dk1"/>
                </a:solidFill>
                <a:latin typeface="Verdana"/>
                <a:ea typeface="Verdana"/>
                <a:cs typeface="Verdana"/>
                <a:sym typeface="Verdana"/>
              </a:rPr>
              <a:t>admin</a:t>
            </a:r>
            <a:endParaRPr i="1" sz="22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200">
                <a:solidFill>
                  <a:schemeClr val="dk1"/>
                </a:solidFill>
                <a:latin typeface="Verdana"/>
                <a:ea typeface="Verdana"/>
                <a:cs typeface="Verdana"/>
                <a:sym typeface="Verdana"/>
              </a:rPr>
              <a:t> </a:t>
            </a:r>
            <a:r>
              <a:rPr lang="en" sz="2200">
                <a:solidFill>
                  <a:schemeClr val="dk1"/>
                </a:solidFill>
                <a:latin typeface="Verdana"/>
                <a:ea typeface="Verdana"/>
                <a:cs typeface="Verdana"/>
                <a:sym typeface="Verdana"/>
              </a:rPr>
              <a:t>Password:    </a:t>
            </a:r>
            <a:r>
              <a:rPr i="1" lang="en" sz="2200">
                <a:solidFill>
                  <a:schemeClr val="dk1"/>
                </a:solidFill>
                <a:latin typeface="Verdana"/>
                <a:ea typeface="Verdana"/>
                <a:cs typeface="Verdana"/>
                <a:sym typeface="Verdana"/>
              </a:rPr>
              <a:t>previously entered password</a:t>
            </a:r>
            <a:endParaRPr i="1" sz="2200">
              <a:solidFill>
                <a:schemeClr val="dk1"/>
              </a:solidFill>
              <a:latin typeface="Verdana"/>
              <a:ea typeface="Verdana"/>
              <a:cs typeface="Verdana"/>
              <a:sym typeface="Verdana"/>
            </a:endParaRPr>
          </a:p>
        </p:txBody>
      </p:sp>
      <p:pic>
        <p:nvPicPr>
          <p:cNvPr id="512" name="Google Shape;512;p76"/>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7"/>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Verdana"/>
                <a:ea typeface="Verdana"/>
                <a:cs typeface="Verdana"/>
                <a:sym typeface="Verdana"/>
              </a:rPr>
              <a:t>cacti: final page after login</a:t>
            </a:r>
            <a:endParaRPr sz="1900"/>
          </a:p>
        </p:txBody>
      </p:sp>
      <p:pic>
        <p:nvPicPr>
          <p:cNvPr id="518" name="Google Shape;518;p77"/>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pic>
        <p:nvPicPr>
          <p:cNvPr id="519" name="Google Shape;519;p77" title="cacti b.png"/>
          <p:cNvPicPr preferRelativeResize="0"/>
          <p:nvPr/>
        </p:nvPicPr>
        <p:blipFill rotWithShape="1">
          <a:blip r:embed="rId4">
            <a:alphaModFix/>
          </a:blip>
          <a:srcRect b="13301" l="0" r="0" t="3923"/>
          <a:stretch/>
        </p:blipFill>
        <p:spPr>
          <a:xfrm>
            <a:off x="580275" y="801425"/>
            <a:ext cx="7880524" cy="366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512700" y="2002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Purpose</a:t>
            </a:r>
            <a:endParaRPr/>
          </a:p>
        </p:txBody>
      </p:sp>
      <p:pic>
        <p:nvPicPr>
          <p:cNvPr id="384" name="Google Shape;384;p60"/>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8"/>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latin typeface="Arial"/>
                <a:ea typeface="Arial"/>
                <a:cs typeface="Arial"/>
                <a:sym typeface="Arial"/>
              </a:rPr>
              <a:t>Configuration and Running the Tool</a:t>
            </a:r>
            <a:endParaRPr sz="2200"/>
          </a:p>
        </p:txBody>
      </p:sp>
      <p:pic>
        <p:nvPicPr>
          <p:cNvPr id="525" name="Google Shape;525;p78"/>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
        <p:nvSpPr>
          <p:cNvPr id="526" name="Google Shape;526;p78"/>
          <p:cNvSpPr txBox="1"/>
          <p:nvPr/>
        </p:nvSpPr>
        <p:spPr>
          <a:xfrm>
            <a:off x="263775" y="1350900"/>
            <a:ext cx="8071500" cy="1031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Old Standard TT"/>
              <a:buAutoNum type="arabicPeriod"/>
            </a:pPr>
            <a:r>
              <a:rPr lang="en" sz="1900">
                <a:solidFill>
                  <a:schemeClr val="dk1"/>
                </a:solidFill>
                <a:latin typeface="Old Standard TT"/>
                <a:ea typeface="Old Standard TT"/>
                <a:cs typeface="Old Standard TT"/>
                <a:sym typeface="Old Standard TT"/>
              </a:rPr>
              <a:t> Database Upgrade and Initialization  </a:t>
            </a:r>
            <a:endParaRPr sz="19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900">
                <a:solidFill>
                  <a:schemeClr val="dk1"/>
                </a:solidFill>
                <a:latin typeface="Old Standard TT"/>
                <a:ea typeface="Old Standard TT"/>
                <a:cs typeface="Old Standard TT"/>
                <a:sym typeface="Old Standard TT"/>
              </a:rPr>
              <a:t>	 </a:t>
            </a:r>
            <a:r>
              <a:rPr lang="en" sz="1700">
                <a:solidFill>
                  <a:schemeClr val="dk1"/>
                </a:solidFill>
                <a:latin typeface="Old Standard TT"/>
                <a:ea typeface="Old Standard TT"/>
                <a:cs typeface="Old Standard TT"/>
                <a:sym typeface="Old Standard TT"/>
              </a:rPr>
              <a:t>After installation or when updating, run the database upgrade script </a:t>
            </a:r>
            <a:endParaRPr sz="1700">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rPr lang="en" sz="1700">
                <a:solidFill>
                  <a:schemeClr val="dk1"/>
                </a:solidFill>
                <a:latin typeface="Old Standard TT"/>
                <a:ea typeface="Old Standard TT"/>
                <a:cs typeface="Old Standard TT"/>
                <a:sym typeface="Old Standard TT"/>
              </a:rPr>
              <a:t> Command : </a:t>
            </a:r>
            <a:r>
              <a:rPr b="1" lang="en" sz="1700">
                <a:solidFill>
                  <a:srgbClr val="188038"/>
                </a:solidFill>
                <a:latin typeface="Old Standard TT"/>
                <a:ea typeface="Old Standard TT"/>
                <a:cs typeface="Old Standard TT"/>
                <a:sym typeface="Old Standard TT"/>
              </a:rPr>
              <a:t>php-q upgrade_database.php--forcever=1.2.22</a:t>
            </a:r>
            <a:endParaRPr b="1" sz="1700">
              <a:solidFill>
                <a:srgbClr val="188038"/>
              </a:solidFill>
              <a:latin typeface="Old Standard TT"/>
              <a:ea typeface="Old Standard TT"/>
              <a:cs typeface="Old Standard TT"/>
              <a:sym typeface="Old Standard TT"/>
            </a:endParaRPr>
          </a:p>
        </p:txBody>
      </p:sp>
      <p:sp>
        <p:nvSpPr>
          <p:cNvPr id="527" name="Google Shape;527;p78"/>
          <p:cNvSpPr txBox="1"/>
          <p:nvPr/>
        </p:nvSpPr>
        <p:spPr>
          <a:xfrm>
            <a:off x="311700" y="2726675"/>
            <a:ext cx="8356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Old Standard TT"/>
                <a:ea typeface="Old Standard TT"/>
                <a:cs typeface="Old Standard TT"/>
                <a:sym typeface="Old Standard TT"/>
              </a:rPr>
              <a:t>2.    Running the Poller </a:t>
            </a:r>
            <a:endParaRPr sz="1900">
              <a:solidFill>
                <a:schemeClr val="dk1"/>
              </a:solidFill>
              <a:latin typeface="Old Standard TT"/>
              <a:ea typeface="Old Standard TT"/>
              <a:cs typeface="Old Standard TT"/>
              <a:sym typeface="Old Standard TT"/>
            </a:endParaRPr>
          </a:p>
          <a:p>
            <a:pPr indent="45720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The poller is the engine that collects data from monitored devices. To run it:</a:t>
            </a:r>
            <a:endParaRPr sz="1800">
              <a:solidFill>
                <a:schemeClr val="dk1"/>
              </a:solidFill>
              <a:latin typeface="Old Standard TT"/>
              <a:ea typeface="Old Standard TT"/>
              <a:cs typeface="Old Standard TT"/>
              <a:sym typeface="Old Standard TT"/>
            </a:endParaRPr>
          </a:p>
          <a:p>
            <a:pPr indent="45720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Command :  </a:t>
            </a:r>
            <a:r>
              <a:rPr b="1" lang="en" sz="1800">
                <a:solidFill>
                  <a:srgbClr val="188038"/>
                </a:solidFill>
                <a:latin typeface="Old Standard TT"/>
                <a:ea typeface="Old Standard TT"/>
                <a:cs typeface="Old Standard TT"/>
                <a:sym typeface="Old Standard TT"/>
              </a:rPr>
              <a:t>php poller.php</a:t>
            </a:r>
            <a:endParaRPr b="1" sz="1800">
              <a:solidFill>
                <a:srgbClr val="188038"/>
              </a:solidFill>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79"/>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
        <p:nvSpPr>
          <p:cNvPr id="533" name="Google Shape;533;p79"/>
          <p:cNvSpPr txBox="1"/>
          <p:nvPr/>
        </p:nvSpPr>
        <p:spPr>
          <a:xfrm>
            <a:off x="957350" y="591450"/>
            <a:ext cx="6453000" cy="297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Old Standard TT"/>
                <a:ea typeface="Old Standard TT"/>
                <a:cs typeface="Old Standard TT"/>
                <a:sym typeface="Old Standard TT"/>
              </a:rPr>
              <a:t>3. </a:t>
            </a:r>
            <a:r>
              <a:rPr b="1" lang="en" sz="1900">
                <a:solidFill>
                  <a:schemeClr val="dk1"/>
                </a:solidFill>
                <a:latin typeface="Old Standard TT"/>
                <a:ea typeface="Old Standard TT"/>
                <a:cs typeface="Old Standard TT"/>
                <a:sym typeface="Old Standard TT"/>
              </a:rPr>
              <a:t>Enhanced Data Collection with Spine :</a:t>
            </a:r>
            <a:endParaRPr b="1" sz="19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For large-scale deployments, the Spine data collector—written in C—offers significant performance improvements over the default PHP poller by handling thousands of devices concurrently. Key advantages include:</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 1. </a:t>
            </a:r>
            <a:r>
              <a:rPr lang="en" sz="1800">
                <a:solidFill>
                  <a:schemeClr val="dk1"/>
                </a:solidFill>
                <a:latin typeface="Old Standard TT"/>
                <a:ea typeface="Old Standard TT"/>
                <a:cs typeface="Old Standard TT"/>
                <a:sym typeface="Old Standard TT"/>
              </a:rPr>
              <a:t> Multi-threaded design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 Lower CPU and memory utilization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 Faster data collection cycles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 Better handling of large networks</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0"/>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800"/>
          </a:p>
        </p:txBody>
      </p:sp>
      <p:pic>
        <p:nvPicPr>
          <p:cNvPr id="539" name="Google Shape;539;p80"/>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
        <p:nvSpPr>
          <p:cNvPr id="540" name="Google Shape;540;p80"/>
          <p:cNvSpPr txBox="1"/>
          <p:nvPr/>
        </p:nvSpPr>
        <p:spPr>
          <a:xfrm>
            <a:off x="805600" y="1200675"/>
            <a:ext cx="71889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AutoNum type="arabicPeriod"/>
            </a:pPr>
            <a:r>
              <a:rPr b="1" lang="en" sz="1600">
                <a:solidFill>
                  <a:schemeClr val="dk1"/>
                </a:solidFill>
              </a:rPr>
              <a:t>Verify SNMP service</a:t>
            </a:r>
            <a:br>
              <a:rPr lang="en" sz="1600">
                <a:solidFill>
                  <a:schemeClr val="dk1"/>
                </a:solidFill>
              </a:rPr>
            </a:br>
            <a:r>
              <a:rPr lang="en" sz="1600">
                <a:solidFill>
                  <a:srgbClr val="188038"/>
                </a:solidFill>
                <a:latin typeface="Roboto Mono"/>
                <a:ea typeface="Roboto Mono"/>
                <a:cs typeface="Roboto Mono"/>
                <a:sym typeface="Roboto Mono"/>
              </a:rPr>
              <a:t>sudo systemctl status snmpd</a:t>
            </a:r>
            <a:endParaRPr sz="16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SzPts val="1600"/>
              <a:buAutoNum type="arabicPeriod"/>
            </a:pPr>
            <a:r>
              <a:rPr b="1" lang="en" sz="1600">
                <a:solidFill>
                  <a:schemeClr val="dk1"/>
                </a:solidFill>
              </a:rPr>
              <a:t>Check Apache and MySQL status</a:t>
            </a:r>
            <a:br>
              <a:rPr lang="en" sz="1600">
                <a:solidFill>
                  <a:schemeClr val="dk1"/>
                </a:solidFill>
              </a:rPr>
            </a:br>
            <a:r>
              <a:rPr lang="en" sz="1600">
                <a:solidFill>
                  <a:srgbClr val="188038"/>
                </a:solidFill>
                <a:latin typeface="Roboto Mono"/>
                <a:ea typeface="Roboto Mono"/>
                <a:cs typeface="Roboto Mono"/>
                <a:sym typeface="Roboto Mono"/>
              </a:rPr>
              <a:t>sudo systemctl status apache2</a:t>
            </a:r>
            <a:endParaRPr sz="1600">
              <a:solidFill>
                <a:srgbClr val="188038"/>
              </a:solidFill>
              <a:latin typeface="Roboto Mono"/>
              <a:ea typeface="Roboto Mono"/>
              <a:cs typeface="Roboto Mono"/>
              <a:sym typeface="Roboto Mono"/>
            </a:endParaRPr>
          </a:p>
          <a:p>
            <a:pPr indent="457200" lvl="0" marL="0" rtl="0" algn="l">
              <a:spcBef>
                <a:spcPts val="0"/>
              </a:spcBef>
              <a:spcAft>
                <a:spcPts val="0"/>
              </a:spcAft>
              <a:buNone/>
            </a:pPr>
            <a:r>
              <a:rPr lang="en" sz="1600">
                <a:solidFill>
                  <a:srgbClr val="188038"/>
                </a:solidFill>
                <a:latin typeface="Roboto Mono"/>
                <a:ea typeface="Roboto Mono"/>
                <a:cs typeface="Roboto Mono"/>
                <a:sym typeface="Roboto Mono"/>
              </a:rPr>
              <a:t>sudo systemctl status mysql</a:t>
            </a:r>
            <a:endParaRPr sz="16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SzPts val="1600"/>
              <a:buAutoNum type="arabicPeriod"/>
            </a:pPr>
            <a:r>
              <a:rPr b="1" lang="en" sz="1600">
                <a:solidFill>
                  <a:schemeClr val="dk1"/>
                </a:solidFill>
              </a:rPr>
              <a:t>Restart Cacti services</a:t>
            </a:r>
            <a:br>
              <a:rPr lang="en" sz="1600">
                <a:solidFill>
                  <a:schemeClr val="dk1"/>
                </a:solidFill>
              </a:rPr>
            </a:br>
            <a:r>
              <a:rPr lang="en" sz="1600">
                <a:solidFill>
                  <a:srgbClr val="188038"/>
                </a:solidFill>
                <a:latin typeface="Roboto Mono"/>
                <a:ea typeface="Roboto Mono"/>
                <a:cs typeface="Roboto Mono"/>
                <a:sym typeface="Roboto Mono"/>
              </a:rPr>
              <a:t>sudo systemctl restart apache2 mysql snmp</a:t>
            </a:r>
            <a:endParaRPr sz="16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SzPts val="1600"/>
              <a:buAutoNum type="arabicPeriod"/>
            </a:pPr>
            <a:r>
              <a:rPr b="1" lang="en" sz="1600">
                <a:solidFill>
                  <a:schemeClr val="dk1"/>
                </a:solidFill>
              </a:rPr>
              <a:t>Manually update Cacti poller</a:t>
            </a:r>
            <a:br>
              <a:rPr lang="en" sz="1600">
                <a:solidFill>
                  <a:schemeClr val="dk1"/>
                </a:solidFill>
              </a:rPr>
            </a:br>
            <a:r>
              <a:rPr lang="en" sz="1600">
                <a:solidFill>
                  <a:srgbClr val="188038"/>
                </a:solidFill>
                <a:latin typeface="Roboto Mono"/>
                <a:ea typeface="Roboto Mono"/>
                <a:cs typeface="Roboto Mono"/>
                <a:sym typeface="Roboto Mono"/>
              </a:rPr>
              <a:t>php /var/www/html/cacti/poller.php</a:t>
            </a:r>
            <a:endParaRPr sz="1600">
              <a:solidFill>
                <a:srgbClr val="188038"/>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1"/>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Case studies</a:t>
            </a:r>
            <a:endParaRPr/>
          </a:p>
        </p:txBody>
      </p:sp>
      <p:pic>
        <p:nvPicPr>
          <p:cNvPr id="546" name="Google Shape;546;p81"/>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Wireless Network Optimization</a:t>
            </a:r>
            <a:endParaRPr/>
          </a:p>
        </p:txBody>
      </p:sp>
      <p:sp>
        <p:nvSpPr>
          <p:cNvPr id="552" name="Google Shape;552;p82"/>
          <p:cNvSpPr txBox="1"/>
          <p:nvPr>
            <p:ph idx="1" type="body"/>
          </p:nvPr>
        </p:nvSpPr>
        <p:spPr>
          <a:xfrm>
            <a:off x="311700" y="1171600"/>
            <a:ext cx="4209300" cy="3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A university used Cacti to monitor connected users on wireless access points throughout campus.</a:t>
            </a:r>
            <a:endParaRPr sz="1200">
              <a:latin typeface="Roboto"/>
              <a:ea typeface="Roboto"/>
              <a:cs typeface="Roboto"/>
              <a:sym typeface="Roboto"/>
            </a:endParaRPr>
          </a:p>
          <a:p>
            <a:pPr indent="-336550" lvl="0" marL="457200" rtl="0" algn="l">
              <a:lnSpc>
                <a:spcPct val="150000"/>
              </a:lnSpc>
              <a:spcBef>
                <a:spcPts val="1800"/>
              </a:spcBef>
              <a:spcAft>
                <a:spcPts val="0"/>
              </a:spcAft>
              <a:buSzPts val="1700"/>
              <a:buFont typeface="Arial"/>
              <a:buChar char="●"/>
            </a:pPr>
            <a:r>
              <a:rPr lang="en" sz="1700">
                <a:latin typeface="Arial"/>
                <a:ea typeface="Arial"/>
                <a:cs typeface="Arial"/>
                <a:sym typeface="Arial"/>
              </a:rPr>
              <a:t>How Cacti Monitors Wireless Networks</a:t>
            </a:r>
            <a:endParaRPr sz="1700">
              <a:latin typeface="Arial"/>
              <a:ea typeface="Arial"/>
              <a:cs typeface="Arial"/>
              <a:sym typeface="Arial"/>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Cacti can track wireless access point (AP) usage by monitoring the number of connected clients. </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This is accomplished through SNMP queries that collect data about client associations. </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The data is stored in RRD databases and presented as graphs showing trends over time.</a:t>
            </a:r>
            <a:endParaRPr sz="1200">
              <a:latin typeface="Roboto"/>
              <a:ea typeface="Roboto"/>
              <a:cs typeface="Roboto"/>
              <a:sym typeface="Roboto"/>
            </a:endParaRPr>
          </a:p>
          <a:p>
            <a:pPr indent="0" lvl="0" marL="0" rtl="0" algn="l">
              <a:lnSpc>
                <a:spcPct val="200000"/>
              </a:lnSpc>
              <a:spcBef>
                <a:spcPts val="600"/>
              </a:spcBef>
              <a:spcAft>
                <a:spcPts val="0"/>
              </a:spcAft>
              <a:buNone/>
            </a:pPr>
            <a:r>
              <a:t/>
            </a:r>
            <a:endParaRPr sz="1200">
              <a:latin typeface="Roboto"/>
              <a:ea typeface="Roboto"/>
              <a:cs typeface="Roboto"/>
              <a:sym typeface="Roboto"/>
            </a:endParaRPr>
          </a:p>
          <a:p>
            <a:pPr indent="0" lvl="0" marL="457200" rtl="0" algn="l">
              <a:lnSpc>
                <a:spcPct val="150000"/>
              </a:lnSpc>
              <a:spcBef>
                <a:spcPts val="600"/>
              </a:spcBef>
              <a:spcAft>
                <a:spcPts val="0"/>
              </a:spcAft>
              <a:buNone/>
            </a:pPr>
            <a:r>
              <a:t/>
            </a:r>
            <a:endParaRPr sz="1200">
              <a:latin typeface="Roboto"/>
              <a:ea typeface="Roboto"/>
              <a:cs typeface="Roboto"/>
              <a:sym typeface="Roboto"/>
            </a:endParaRPr>
          </a:p>
          <a:p>
            <a:pPr indent="0" lvl="0" marL="457200" rtl="0" algn="l">
              <a:spcBef>
                <a:spcPts val="600"/>
              </a:spcBef>
              <a:spcAft>
                <a:spcPts val="0"/>
              </a:spcAft>
              <a:buNone/>
            </a:pPr>
            <a:r>
              <a:t/>
            </a:r>
            <a:endParaRPr sz="1200">
              <a:latin typeface="Roboto"/>
              <a:ea typeface="Roboto"/>
              <a:cs typeface="Roboto"/>
              <a:sym typeface="Roboto"/>
            </a:endParaRPr>
          </a:p>
          <a:p>
            <a:pPr indent="0" lvl="0" marL="457200" rtl="0" algn="l">
              <a:spcBef>
                <a:spcPts val="600"/>
              </a:spcBef>
              <a:spcAft>
                <a:spcPts val="0"/>
              </a:spcAft>
              <a:buNone/>
            </a:pPr>
            <a:r>
              <a:t/>
            </a:r>
            <a:endParaRPr sz="1200">
              <a:latin typeface="Roboto"/>
              <a:ea typeface="Roboto"/>
              <a:cs typeface="Roboto"/>
              <a:sym typeface="Roboto"/>
            </a:endParaRPr>
          </a:p>
          <a:p>
            <a:pPr indent="0" lvl="0" marL="0" rtl="0" algn="l">
              <a:spcBef>
                <a:spcPts val="600"/>
              </a:spcBef>
              <a:spcAft>
                <a:spcPts val="1600"/>
              </a:spcAft>
              <a:buNone/>
            </a:pPr>
            <a:r>
              <a:t/>
            </a:r>
            <a:endParaRPr/>
          </a:p>
        </p:txBody>
      </p:sp>
      <p:pic>
        <p:nvPicPr>
          <p:cNvPr id="553" name="Google Shape;553;p82"/>
          <p:cNvPicPr preferRelativeResize="0"/>
          <p:nvPr/>
        </p:nvPicPr>
        <p:blipFill>
          <a:blip r:embed="rId3">
            <a:alphaModFix/>
          </a:blip>
          <a:stretch>
            <a:fillRect/>
          </a:stretch>
        </p:blipFill>
        <p:spPr>
          <a:xfrm>
            <a:off x="4521000" y="1288275"/>
            <a:ext cx="4546799" cy="2511375"/>
          </a:xfrm>
          <a:prstGeom prst="rect">
            <a:avLst/>
          </a:prstGeom>
          <a:noFill/>
          <a:ln>
            <a:noFill/>
          </a:ln>
        </p:spPr>
      </p:pic>
      <p:pic>
        <p:nvPicPr>
          <p:cNvPr id="554" name="Google Shape;554;p82"/>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Wireless Network Optimization</a:t>
            </a:r>
            <a:endParaRPr/>
          </a:p>
        </p:txBody>
      </p:sp>
      <p:sp>
        <p:nvSpPr>
          <p:cNvPr id="560" name="Google Shape;560;p83"/>
          <p:cNvSpPr txBox="1"/>
          <p:nvPr>
            <p:ph idx="1" type="body"/>
          </p:nvPr>
        </p:nvSpPr>
        <p:spPr>
          <a:xfrm>
            <a:off x="311700" y="1171600"/>
            <a:ext cx="8203200" cy="844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latin typeface="Roboto SemiBold"/>
                <a:ea typeface="Roboto SemiBold"/>
                <a:cs typeface="Roboto SemiBold"/>
                <a:sym typeface="Roboto SemiBold"/>
              </a:rPr>
              <a:t>Cacti to monitor connected users on wireless access points throughout campus, which enabled them to:</a:t>
            </a:r>
            <a:endParaRPr sz="1900">
              <a:latin typeface="Roboto SemiBold"/>
              <a:ea typeface="Roboto SemiBold"/>
              <a:cs typeface="Roboto SemiBold"/>
              <a:sym typeface="Roboto SemiBold"/>
            </a:endParaRPr>
          </a:p>
          <a:p>
            <a:pPr indent="0" lvl="0" marL="0" rtl="0" algn="l">
              <a:lnSpc>
                <a:spcPct val="200000"/>
              </a:lnSpc>
              <a:spcBef>
                <a:spcPts val="1200"/>
              </a:spcBef>
              <a:spcAft>
                <a:spcPts val="0"/>
              </a:spcAft>
              <a:buNone/>
            </a:pPr>
            <a:r>
              <a:t/>
            </a:r>
            <a:endParaRPr sz="1200">
              <a:latin typeface="Roboto"/>
              <a:ea typeface="Roboto"/>
              <a:cs typeface="Roboto"/>
              <a:sym typeface="Roboto"/>
            </a:endParaRPr>
          </a:p>
          <a:p>
            <a:pPr indent="0" lvl="0" marL="457200" rtl="0" algn="l">
              <a:lnSpc>
                <a:spcPct val="150000"/>
              </a:lnSpc>
              <a:spcBef>
                <a:spcPts val="600"/>
              </a:spcBef>
              <a:spcAft>
                <a:spcPts val="0"/>
              </a:spcAft>
              <a:buNone/>
            </a:pPr>
            <a:r>
              <a:t/>
            </a:r>
            <a:endParaRPr sz="1200">
              <a:latin typeface="Roboto"/>
              <a:ea typeface="Roboto"/>
              <a:cs typeface="Roboto"/>
              <a:sym typeface="Roboto"/>
            </a:endParaRPr>
          </a:p>
          <a:p>
            <a:pPr indent="0" lvl="0" marL="457200" rtl="0" algn="l">
              <a:spcBef>
                <a:spcPts val="600"/>
              </a:spcBef>
              <a:spcAft>
                <a:spcPts val="0"/>
              </a:spcAft>
              <a:buNone/>
            </a:pPr>
            <a:r>
              <a:t/>
            </a:r>
            <a:endParaRPr sz="1200">
              <a:latin typeface="Roboto"/>
              <a:ea typeface="Roboto"/>
              <a:cs typeface="Roboto"/>
              <a:sym typeface="Roboto"/>
            </a:endParaRPr>
          </a:p>
          <a:p>
            <a:pPr indent="0" lvl="0" marL="457200" rtl="0" algn="l">
              <a:spcBef>
                <a:spcPts val="600"/>
              </a:spcBef>
              <a:spcAft>
                <a:spcPts val="0"/>
              </a:spcAft>
              <a:buNone/>
            </a:pPr>
            <a:r>
              <a:t/>
            </a:r>
            <a:endParaRPr sz="1200">
              <a:latin typeface="Roboto"/>
              <a:ea typeface="Roboto"/>
              <a:cs typeface="Roboto"/>
              <a:sym typeface="Roboto"/>
            </a:endParaRPr>
          </a:p>
          <a:p>
            <a:pPr indent="0" lvl="0" marL="0" rtl="0" algn="l">
              <a:spcBef>
                <a:spcPts val="600"/>
              </a:spcBef>
              <a:spcAft>
                <a:spcPts val="1600"/>
              </a:spcAft>
              <a:buNone/>
            </a:pPr>
            <a:r>
              <a:t/>
            </a:r>
            <a:endParaRPr/>
          </a:p>
        </p:txBody>
      </p:sp>
      <p:sp>
        <p:nvSpPr>
          <p:cNvPr id="561" name="Google Shape;561;p83"/>
          <p:cNvSpPr txBox="1"/>
          <p:nvPr/>
        </p:nvSpPr>
        <p:spPr>
          <a:xfrm>
            <a:off x="418225" y="2174350"/>
            <a:ext cx="53220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1800"/>
              </a:spcBef>
              <a:spcAft>
                <a:spcPts val="0"/>
              </a:spcAft>
              <a:buClr>
                <a:schemeClr val="dk1"/>
              </a:buClr>
              <a:buSzPts val="1700"/>
              <a:buFont typeface="Roboto"/>
              <a:buChar char="●"/>
            </a:pPr>
            <a:r>
              <a:rPr lang="en" sz="1700">
                <a:solidFill>
                  <a:schemeClr val="dk1"/>
                </a:solidFill>
                <a:latin typeface="Roboto"/>
                <a:ea typeface="Roboto"/>
                <a:cs typeface="Roboto"/>
                <a:sym typeface="Roboto"/>
              </a:rPr>
              <a:t>Track User Counts Throughout Day and Year</a:t>
            </a:r>
            <a:endParaRPr sz="1700">
              <a:solidFill>
                <a:schemeClr val="dk1"/>
              </a:solidFill>
              <a:latin typeface="Roboto"/>
              <a:ea typeface="Roboto"/>
              <a:cs typeface="Roboto"/>
              <a:sym typeface="Roboto"/>
            </a:endParaRPr>
          </a:p>
          <a:p>
            <a:pPr indent="-336550" lvl="0" marL="457200" rtl="0" algn="l">
              <a:lnSpc>
                <a:spcPct val="200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Identify Peak Load Times and Locations</a:t>
            </a:r>
            <a:endParaRPr sz="1700">
              <a:solidFill>
                <a:schemeClr val="dk1"/>
              </a:solidFill>
              <a:latin typeface="Roboto"/>
              <a:ea typeface="Roboto"/>
              <a:cs typeface="Roboto"/>
              <a:sym typeface="Roboto"/>
            </a:endParaRPr>
          </a:p>
          <a:p>
            <a:pPr indent="-336550" lvl="0" marL="457200" rtl="0" algn="l">
              <a:lnSpc>
                <a:spcPct val="200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Plan Strategic Infrastructure Upgrades</a:t>
            </a:r>
            <a:endParaRPr sz="1700">
              <a:solidFill>
                <a:schemeClr val="dk1"/>
              </a:solidFill>
              <a:latin typeface="Roboto"/>
              <a:ea typeface="Roboto"/>
              <a:cs typeface="Roboto"/>
              <a:sym typeface="Roboto"/>
            </a:endParaRPr>
          </a:p>
          <a:p>
            <a:pPr indent="-336550" lvl="0" marL="457200" rtl="0" algn="l">
              <a:lnSpc>
                <a:spcPct val="200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Improve Overall Wireless Performance</a:t>
            </a:r>
            <a:endParaRPr sz="1800">
              <a:solidFill>
                <a:schemeClr val="dk1"/>
              </a:solidFill>
              <a:latin typeface="Roboto"/>
              <a:ea typeface="Roboto"/>
              <a:cs typeface="Roboto"/>
              <a:sym typeface="Roboto"/>
            </a:endParaRPr>
          </a:p>
        </p:txBody>
      </p:sp>
      <p:pic>
        <p:nvPicPr>
          <p:cNvPr id="562" name="Google Shape;562;p83"/>
          <p:cNvPicPr preferRelativeResize="0"/>
          <p:nvPr/>
        </p:nvPicPr>
        <p:blipFill>
          <a:blip r:embed="rId3">
            <a:alphaModFix/>
          </a:blip>
          <a:stretch>
            <a:fillRect/>
          </a:stretch>
        </p:blipFill>
        <p:spPr>
          <a:xfrm>
            <a:off x="5331375" y="2574137"/>
            <a:ext cx="3633374" cy="2001825"/>
          </a:xfrm>
          <a:prstGeom prst="rect">
            <a:avLst/>
          </a:prstGeom>
          <a:noFill/>
          <a:ln>
            <a:noFill/>
          </a:ln>
        </p:spPr>
      </p:pic>
      <p:pic>
        <p:nvPicPr>
          <p:cNvPr id="563" name="Google Shape;563;p83"/>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E-commerce Performance Scaling</a:t>
            </a:r>
            <a:endParaRPr/>
          </a:p>
        </p:txBody>
      </p:sp>
      <p:sp>
        <p:nvSpPr>
          <p:cNvPr id="569" name="Google Shape;569;p84"/>
          <p:cNvSpPr txBox="1"/>
          <p:nvPr>
            <p:ph idx="1" type="body"/>
          </p:nvPr>
        </p:nvSpPr>
        <p:spPr>
          <a:xfrm>
            <a:off x="311700" y="1171600"/>
            <a:ext cx="5151000" cy="7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A growing e-commerce company used Cacti to monitor their server infrastructure. Through analysis of performance metrics such as CPU utilization, memory usage, and network bandwidth, they:</a:t>
            </a:r>
            <a:endParaRPr sz="1200">
              <a:latin typeface="Roboto"/>
              <a:ea typeface="Roboto"/>
              <a:cs typeface="Roboto"/>
              <a:sym typeface="Roboto"/>
            </a:endParaRPr>
          </a:p>
          <a:p>
            <a:pPr indent="-304800" lvl="0" marL="457200" rtl="0" algn="l">
              <a:lnSpc>
                <a:spcPct val="150000"/>
              </a:lnSpc>
              <a:spcBef>
                <a:spcPts val="600"/>
              </a:spcBef>
              <a:spcAft>
                <a:spcPts val="0"/>
              </a:spcAft>
              <a:buSzPts val="1200"/>
              <a:buFont typeface="Roboto"/>
              <a:buChar char="●"/>
            </a:pPr>
            <a:r>
              <a:rPr lang="en" sz="1200">
                <a:latin typeface="Roboto"/>
                <a:ea typeface="Roboto"/>
                <a:cs typeface="Roboto"/>
                <a:sym typeface="Roboto"/>
              </a:rPr>
              <a:t>Identified peak usage periods and resource bottlenecks</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Accurately forecasted future resource requirements</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Proactively upgraded their infrastructure to accommodate increased traffic during seasonal sales</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Ensured uninterrupted service and handled increased customer demand</a:t>
            </a:r>
            <a:endParaRPr sz="1200">
              <a:latin typeface="Roboto"/>
              <a:ea typeface="Roboto"/>
              <a:cs typeface="Roboto"/>
              <a:sym typeface="Roboto"/>
            </a:endParaRPr>
          </a:p>
          <a:p>
            <a:pPr indent="0" lvl="0" marL="457200" rtl="0" algn="l">
              <a:spcBef>
                <a:spcPts val="600"/>
              </a:spcBef>
              <a:spcAft>
                <a:spcPts val="0"/>
              </a:spcAft>
              <a:buNone/>
            </a:pPr>
            <a:r>
              <a:t/>
            </a:r>
            <a:endParaRPr sz="1200">
              <a:latin typeface="Roboto"/>
              <a:ea typeface="Roboto"/>
              <a:cs typeface="Roboto"/>
              <a:sym typeface="Roboto"/>
            </a:endParaRPr>
          </a:p>
          <a:p>
            <a:pPr indent="0" lvl="0" marL="457200" rtl="0" algn="l">
              <a:spcBef>
                <a:spcPts val="600"/>
              </a:spcBef>
              <a:spcAft>
                <a:spcPts val="0"/>
              </a:spcAft>
              <a:buNone/>
            </a:pPr>
            <a:r>
              <a:t/>
            </a:r>
            <a:endParaRPr sz="1200">
              <a:latin typeface="Roboto"/>
              <a:ea typeface="Roboto"/>
              <a:cs typeface="Roboto"/>
              <a:sym typeface="Roboto"/>
            </a:endParaRPr>
          </a:p>
          <a:p>
            <a:pPr indent="0" lvl="0" marL="0" rtl="0" algn="l">
              <a:spcBef>
                <a:spcPts val="600"/>
              </a:spcBef>
              <a:spcAft>
                <a:spcPts val="1600"/>
              </a:spcAft>
              <a:buNone/>
            </a:pPr>
            <a:r>
              <a:t/>
            </a:r>
            <a:endParaRPr/>
          </a:p>
        </p:txBody>
      </p:sp>
      <p:pic>
        <p:nvPicPr>
          <p:cNvPr id="570" name="Google Shape;570;p84"/>
          <p:cNvPicPr preferRelativeResize="0"/>
          <p:nvPr/>
        </p:nvPicPr>
        <p:blipFill>
          <a:blip r:embed="rId3">
            <a:alphaModFix/>
          </a:blip>
          <a:stretch>
            <a:fillRect/>
          </a:stretch>
        </p:blipFill>
        <p:spPr>
          <a:xfrm>
            <a:off x="5591450" y="1535150"/>
            <a:ext cx="3376175" cy="1828451"/>
          </a:xfrm>
          <a:prstGeom prst="rect">
            <a:avLst/>
          </a:prstGeom>
          <a:noFill/>
          <a:ln>
            <a:noFill/>
          </a:ln>
        </p:spPr>
      </p:pic>
      <p:pic>
        <p:nvPicPr>
          <p:cNvPr id="571" name="Google Shape;571;p84"/>
          <p:cNvPicPr preferRelativeResize="0"/>
          <p:nvPr/>
        </p:nvPicPr>
        <p:blipFill>
          <a:blip r:embed="rId4">
            <a:alphaModFix/>
          </a:blip>
          <a:stretch>
            <a:fillRect/>
          </a:stretch>
        </p:blipFill>
        <p:spPr>
          <a:xfrm>
            <a:off x="3280600" y="3501572"/>
            <a:ext cx="5687025" cy="1342150"/>
          </a:xfrm>
          <a:prstGeom prst="rect">
            <a:avLst/>
          </a:prstGeom>
          <a:noFill/>
          <a:ln>
            <a:noFill/>
          </a:ln>
        </p:spPr>
      </p:pic>
      <p:pic>
        <p:nvPicPr>
          <p:cNvPr id="572" name="Google Shape;572;p84"/>
          <p:cNvPicPr preferRelativeResize="0"/>
          <p:nvPr/>
        </p:nvPicPr>
        <p:blipFill rotWithShape="1">
          <a:blip r:embed="rId5">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Drawbacks</a:t>
            </a:r>
            <a:endParaRPr/>
          </a:p>
        </p:txBody>
      </p:sp>
      <p:pic>
        <p:nvPicPr>
          <p:cNvPr id="578" name="Google Shape;578;p85"/>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2286000" rtl="0" algn="l">
              <a:lnSpc>
                <a:spcPct val="115000"/>
              </a:lnSpc>
              <a:spcBef>
                <a:spcPts val="1200"/>
              </a:spcBef>
              <a:spcAft>
                <a:spcPts val="1200"/>
              </a:spcAft>
              <a:buClr>
                <a:schemeClr val="dk1"/>
              </a:buClr>
              <a:buSzPts val="1100"/>
              <a:buFont typeface="Arial"/>
              <a:buNone/>
            </a:pPr>
            <a:r>
              <a:rPr b="1" lang="en" sz="2200">
                <a:latin typeface="Arial"/>
                <a:ea typeface="Arial"/>
                <a:cs typeface="Arial"/>
                <a:sym typeface="Arial"/>
              </a:rPr>
              <a:t>6. Drawbacks of the Tool</a:t>
            </a:r>
            <a:endParaRPr sz="4100"/>
          </a:p>
        </p:txBody>
      </p:sp>
      <p:sp>
        <p:nvSpPr>
          <p:cNvPr id="584" name="Google Shape;584;p8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b="1"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100">
                <a:latin typeface="Arial"/>
                <a:ea typeface="Arial"/>
                <a:cs typeface="Arial"/>
                <a:sym typeface="Arial"/>
              </a:rPr>
              <a:t>While CACTE is a powerful and effective tool, it does have some drawbacks:</a:t>
            </a:r>
            <a:endParaRPr sz="1100">
              <a:latin typeface="Arial"/>
              <a:ea typeface="Arial"/>
              <a:cs typeface="Arial"/>
              <a:sym typeface="Arial"/>
            </a:endParaRPr>
          </a:p>
          <a:p>
            <a:pPr indent="-298450" lvl="0" marL="457200" rtl="0" algn="l">
              <a:spcBef>
                <a:spcPts val="1200"/>
              </a:spcBef>
              <a:spcAft>
                <a:spcPts val="0"/>
              </a:spcAft>
              <a:buSzPts val="1100"/>
              <a:buFont typeface="Arial"/>
              <a:buChar char="●"/>
            </a:pPr>
            <a:r>
              <a:rPr b="1" lang="en" sz="1100">
                <a:latin typeface="Arial"/>
                <a:ea typeface="Arial"/>
                <a:cs typeface="Arial"/>
                <a:sym typeface="Arial"/>
              </a:rPr>
              <a:t>Limited Support for Non-Linux Platforms</a:t>
            </a:r>
            <a:r>
              <a:rPr lang="en" sz="1100">
                <a:latin typeface="Arial"/>
                <a:ea typeface="Arial"/>
                <a:cs typeface="Arial"/>
                <a:sym typeface="Arial"/>
              </a:rPr>
              <a:t>: Although CACTE can be used on Windows or macOS, the full range of features is optimized for Linux systems. Users on other platforms may face limitations or need additional configuration to fully utilize the tool.</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 sz="1100">
                <a:latin typeface="Arial"/>
                <a:ea typeface="Arial"/>
                <a:cs typeface="Arial"/>
                <a:sym typeface="Arial"/>
              </a:rPr>
              <a:t>Complex Setup for Beginners</a:t>
            </a:r>
            <a:r>
              <a:rPr lang="en" sz="1100">
                <a:latin typeface="Arial"/>
                <a:ea typeface="Arial"/>
                <a:cs typeface="Arial"/>
                <a:sym typeface="Arial"/>
              </a:rPr>
              <a:t>: The installation and configuration processes may be challenging for users who are not familiar with network monitoring tools or command-line interfaces. Detailed documentation and user guides are essential for ensuring successful deployment and usage.</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b="1" lang="en" sz="1100">
                <a:latin typeface="Arial"/>
                <a:ea typeface="Arial"/>
                <a:cs typeface="Arial"/>
                <a:sym typeface="Arial"/>
              </a:rPr>
              <a:t>Dependency on Network Conditions</a:t>
            </a:r>
            <a:r>
              <a:rPr lang="en" sz="1100">
                <a:latin typeface="Arial"/>
                <a:ea typeface="Arial"/>
                <a:cs typeface="Arial"/>
                <a:sym typeface="Arial"/>
              </a:rPr>
              <a:t>: CACTE's performance is tied to the network conditions. In highly congested or unstable networks, the tool might experience delayed updates or less accurate reporting.</a:t>
            </a:r>
            <a:endParaRPr sz="1100">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t>   </a:t>
            </a:r>
            <a:r>
              <a:rPr b="1" lang="en" sz="2200"/>
              <a:t>LIMITED SUPPORT FOR NON LINUX SYSTEM : </a:t>
            </a:r>
            <a:endParaRPr b="1" sz="2200"/>
          </a:p>
        </p:txBody>
      </p:sp>
      <p:sp>
        <p:nvSpPr>
          <p:cNvPr id="590" name="Google Shape;590;p87"/>
          <p:cNvSpPr txBox="1"/>
          <p:nvPr>
            <p:ph idx="1" type="body"/>
          </p:nvPr>
        </p:nvSpPr>
        <p:spPr>
          <a:xfrm>
            <a:off x="311700" y="1171600"/>
            <a:ext cx="8520600" cy="3569700"/>
          </a:xfrm>
          <a:prstGeom prst="rect">
            <a:avLst/>
          </a:prstGeom>
        </p:spPr>
        <p:txBody>
          <a:bodyPr anchorCtr="0" anchor="t" bIns="91425" lIns="91425" spcFirstLastPara="1" rIns="91425" wrap="square" tIns="91425">
            <a:noAutofit/>
          </a:bodyPr>
          <a:lstStyle/>
          <a:p>
            <a:pPr indent="-368300" lvl="0" marL="914400" rtl="0" algn="l">
              <a:spcBef>
                <a:spcPts val="0"/>
              </a:spcBef>
              <a:spcAft>
                <a:spcPts val="0"/>
              </a:spcAft>
              <a:buClr>
                <a:srgbClr val="131417"/>
              </a:buClr>
              <a:buSzPts val="2200"/>
              <a:buAutoNum type="arabicPeriod"/>
            </a:pPr>
            <a:r>
              <a:rPr lang="en" sz="2200">
                <a:solidFill>
                  <a:srgbClr val="131417"/>
                </a:solidFill>
              </a:rPr>
              <a:t>Dependency</a:t>
            </a:r>
            <a:r>
              <a:rPr lang="en" sz="2200">
                <a:solidFill>
                  <a:srgbClr val="131417"/>
                </a:solidFill>
              </a:rPr>
              <a:t> on linux Specific tools and Libraries </a:t>
            </a:r>
            <a:endParaRPr sz="2200">
              <a:solidFill>
                <a:srgbClr val="131417"/>
              </a:solidFill>
            </a:endParaRPr>
          </a:p>
          <a:p>
            <a:pPr indent="-374650" lvl="0" marL="1371600" rtl="0" algn="l">
              <a:spcBef>
                <a:spcPts val="0"/>
              </a:spcBef>
              <a:spcAft>
                <a:spcPts val="0"/>
              </a:spcAft>
              <a:buSzPts val="2300"/>
              <a:buChar char="●"/>
            </a:pPr>
            <a:r>
              <a:rPr lang="en" sz="2300"/>
              <a:t>Linux based network utilities </a:t>
            </a:r>
            <a:endParaRPr sz="2300"/>
          </a:p>
          <a:p>
            <a:pPr indent="-374650" lvl="0" marL="1371600" rtl="0" algn="l">
              <a:spcBef>
                <a:spcPts val="0"/>
              </a:spcBef>
              <a:spcAft>
                <a:spcPts val="0"/>
              </a:spcAft>
              <a:buSzPts val="2300"/>
              <a:buChar char="●"/>
            </a:pPr>
            <a:r>
              <a:rPr lang="en" sz="2300"/>
              <a:t>Package Management</a:t>
            </a:r>
            <a:endParaRPr sz="2300"/>
          </a:p>
          <a:p>
            <a:pPr indent="-342900" lvl="0" marL="914400" rtl="0" algn="l">
              <a:spcBef>
                <a:spcPts val="0"/>
              </a:spcBef>
              <a:spcAft>
                <a:spcPts val="0"/>
              </a:spcAft>
              <a:buSzPts val="1800"/>
              <a:buFont typeface="Arial"/>
              <a:buAutoNum type="arabicPeriod"/>
            </a:pPr>
            <a:r>
              <a:rPr lang="en" sz="2000">
                <a:latin typeface="Arial"/>
                <a:ea typeface="Arial"/>
                <a:cs typeface="Arial"/>
                <a:sym typeface="Arial"/>
              </a:rPr>
              <a:t> </a:t>
            </a:r>
            <a:r>
              <a:rPr lang="en" sz="1900">
                <a:latin typeface="Arial"/>
                <a:ea typeface="Arial"/>
                <a:cs typeface="Arial"/>
                <a:sym typeface="Arial"/>
              </a:rPr>
              <a:t>Performance and Efficiency Differences</a:t>
            </a:r>
            <a:endParaRPr sz="1900">
              <a:latin typeface="Arial"/>
              <a:ea typeface="Arial"/>
              <a:cs typeface="Arial"/>
              <a:sym typeface="Arial"/>
            </a:endParaRPr>
          </a:p>
          <a:p>
            <a:pPr indent="-349250" lvl="0" marL="914400" rtl="0" algn="l">
              <a:spcBef>
                <a:spcPts val="0"/>
              </a:spcBef>
              <a:spcAft>
                <a:spcPts val="0"/>
              </a:spcAft>
              <a:buSzPts val="1900"/>
              <a:buFont typeface="Arial"/>
              <a:buAutoNum type="arabicPeriod"/>
            </a:pPr>
            <a:r>
              <a:rPr lang="en" sz="1900">
                <a:latin typeface="Arial"/>
                <a:ea typeface="Arial"/>
                <a:cs typeface="Arial"/>
                <a:sym typeface="Arial"/>
              </a:rPr>
              <a:t>Graphical User Interface (GUI) Limitations</a:t>
            </a:r>
            <a:endParaRPr sz="1900">
              <a:latin typeface="Arial"/>
              <a:ea typeface="Arial"/>
              <a:cs typeface="Arial"/>
              <a:sym typeface="Arial"/>
            </a:endParaRPr>
          </a:p>
          <a:p>
            <a:pPr indent="-349250" lvl="0" marL="914400" rtl="0" algn="l">
              <a:spcBef>
                <a:spcPts val="0"/>
              </a:spcBef>
              <a:spcAft>
                <a:spcPts val="0"/>
              </a:spcAft>
              <a:buSzPts val="1900"/>
              <a:buFont typeface="Arial"/>
              <a:buAutoNum type="arabicPeriod"/>
            </a:pPr>
            <a:r>
              <a:rPr lang="en" sz="1900">
                <a:latin typeface="Arial"/>
                <a:ea typeface="Arial"/>
                <a:cs typeface="Arial"/>
                <a:sym typeface="Arial"/>
              </a:rPr>
              <a:t>Limited Community Support and Documentation for Non-Linux Platforms</a:t>
            </a:r>
            <a:endParaRPr sz="1900">
              <a:latin typeface="Arial"/>
              <a:ea typeface="Arial"/>
              <a:cs typeface="Arial"/>
              <a:sym typeface="Arial"/>
            </a:endParaRPr>
          </a:p>
          <a:p>
            <a:pPr indent="0" lvl="0" marL="914400" rtl="0" algn="l">
              <a:spcBef>
                <a:spcPts val="400"/>
              </a:spcBef>
              <a:spcAft>
                <a:spcPts val="0"/>
              </a:spcAft>
              <a:buNone/>
            </a:pPr>
            <a:r>
              <a:t/>
            </a:r>
            <a:endParaRPr sz="1900">
              <a:latin typeface="Arial"/>
              <a:ea typeface="Arial"/>
              <a:cs typeface="Arial"/>
              <a:sym typeface="Arial"/>
            </a:endParaRPr>
          </a:p>
          <a:p>
            <a:pPr indent="0" lvl="0" marL="914400" rtl="0" algn="l">
              <a:spcBef>
                <a:spcPts val="1600"/>
              </a:spcBef>
              <a:spcAft>
                <a:spcPts val="0"/>
              </a:spcAft>
              <a:buNone/>
            </a:pPr>
            <a:r>
              <a:t/>
            </a:r>
            <a:endParaRPr sz="1900">
              <a:latin typeface="Arial"/>
              <a:ea typeface="Arial"/>
              <a:cs typeface="Arial"/>
              <a:sym typeface="Arial"/>
            </a:endParaRPr>
          </a:p>
          <a:p>
            <a:pPr indent="0" lvl="0" marL="914400" rtl="0" algn="l">
              <a:spcBef>
                <a:spcPts val="1600"/>
              </a:spcBef>
              <a:spcAft>
                <a:spcPts val="0"/>
              </a:spcAft>
              <a:buNone/>
            </a:pPr>
            <a:r>
              <a:t/>
            </a:r>
            <a:endParaRPr sz="2000">
              <a:latin typeface="Arial"/>
              <a:ea typeface="Arial"/>
              <a:cs typeface="Arial"/>
              <a:sym typeface="Arial"/>
            </a:endParaRPr>
          </a:p>
          <a:p>
            <a:pPr indent="0" lvl="0" marL="1371600" rtl="0" algn="l">
              <a:spcBef>
                <a:spcPts val="1600"/>
              </a:spcBef>
              <a:spcAft>
                <a:spcPts val="0"/>
              </a:spcAft>
              <a:buNone/>
            </a:pPr>
            <a:r>
              <a:t/>
            </a:r>
            <a:endParaRPr sz="2300"/>
          </a:p>
          <a:p>
            <a:pPr indent="0" lvl="0" marL="0" rtl="0" algn="l">
              <a:spcBef>
                <a:spcPts val="1600"/>
              </a:spcBef>
              <a:spcAft>
                <a:spcPts val="0"/>
              </a:spcAft>
              <a:buNone/>
            </a:pPr>
            <a:r>
              <a:t/>
            </a:r>
            <a:endParaRPr sz="2300"/>
          </a:p>
          <a:p>
            <a:pPr indent="0" lvl="0" marL="2286000" rtl="0" algn="l">
              <a:spcBef>
                <a:spcPts val="1600"/>
              </a:spcBef>
              <a:spcAft>
                <a:spcPts val="0"/>
              </a:spcAft>
              <a:buNone/>
            </a:pPr>
            <a:r>
              <a:t/>
            </a:r>
            <a:endParaRPr sz="2300"/>
          </a:p>
          <a:p>
            <a:pPr indent="0" lvl="0" marL="0" rtl="0" algn="l">
              <a:spcBef>
                <a:spcPts val="1600"/>
              </a:spcBef>
              <a:spcAft>
                <a:spcPts val="0"/>
              </a:spcAft>
              <a:buNone/>
            </a:pPr>
            <a:r>
              <a:rPr lang="en" sz="2300"/>
              <a:t> 			</a:t>
            </a:r>
            <a:endParaRPr sz="2300"/>
          </a:p>
          <a:p>
            <a:pPr indent="0" lvl="0" marL="914400" rtl="0" algn="l">
              <a:spcBef>
                <a:spcPts val="1600"/>
              </a:spcBef>
              <a:spcAft>
                <a:spcPts val="0"/>
              </a:spcAft>
              <a:buNone/>
            </a:pPr>
            <a:r>
              <a:rPr lang="en" sz="2300"/>
              <a:t> </a:t>
            </a:r>
            <a:endParaRPr sz="2300"/>
          </a:p>
          <a:p>
            <a:pPr indent="0" lvl="0" marL="457200" rtl="0" algn="l">
              <a:spcBef>
                <a:spcPts val="1600"/>
              </a:spcBef>
              <a:spcAft>
                <a:spcPts val="1600"/>
              </a:spcAft>
              <a:buNone/>
            </a:pPr>
            <a:r>
              <a:t/>
            </a:r>
            <a:endParaRPr sz="1500"/>
          </a:p>
        </p:txBody>
      </p:sp>
      <p:pic>
        <p:nvPicPr>
          <p:cNvPr id="591" name="Google Shape;591;p87"/>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p>
        </p:txBody>
      </p:sp>
      <p:sp>
        <p:nvSpPr>
          <p:cNvPr id="390" name="Google Shape;390;p61"/>
          <p:cNvSpPr txBox="1"/>
          <p:nvPr>
            <p:ph idx="1" type="body"/>
          </p:nvPr>
        </p:nvSpPr>
        <p:spPr>
          <a:xfrm>
            <a:off x="311700" y="1171675"/>
            <a:ext cx="3999900" cy="33399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800"/>
              </a:spcBef>
              <a:spcAft>
                <a:spcPts val="0"/>
              </a:spcAft>
              <a:buSzPts val="1600"/>
              <a:buFont typeface="Arial"/>
              <a:buAutoNum type="arabicPeriod"/>
            </a:pPr>
            <a:r>
              <a:rPr b="1" lang="en" sz="1700">
                <a:latin typeface="Arial"/>
                <a:ea typeface="Arial"/>
                <a:cs typeface="Arial"/>
                <a:sym typeface="Arial"/>
              </a:rPr>
              <a:t>Monitor Performance: </a:t>
            </a:r>
            <a:r>
              <a:rPr lang="en" sz="1200">
                <a:latin typeface="Roboto"/>
                <a:ea typeface="Roboto"/>
                <a:cs typeface="Roboto"/>
                <a:sym typeface="Roboto"/>
              </a:rPr>
              <a:t>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Keep track of how well our network and systems are working over time.</a:t>
            </a:r>
            <a:endParaRPr sz="1700">
              <a:latin typeface="Arial"/>
              <a:ea typeface="Arial"/>
              <a:cs typeface="Arial"/>
              <a:sym typeface="Arial"/>
            </a:endParaRPr>
          </a:p>
          <a:p>
            <a:pPr indent="-330200" lvl="0" marL="457200" rtl="0" algn="l">
              <a:lnSpc>
                <a:spcPct val="150000"/>
              </a:lnSpc>
              <a:spcBef>
                <a:spcPts val="0"/>
              </a:spcBef>
              <a:spcAft>
                <a:spcPts val="0"/>
              </a:spcAft>
              <a:buSzPts val="1600"/>
              <a:buFont typeface="Arial"/>
              <a:buAutoNum type="arabicPeriod"/>
            </a:pPr>
            <a:r>
              <a:rPr b="1" lang="en" sz="1700">
                <a:latin typeface="Arial"/>
                <a:ea typeface="Arial"/>
                <a:cs typeface="Arial"/>
                <a:sym typeface="Arial"/>
              </a:rPr>
              <a:t>Visualize Data</a:t>
            </a:r>
            <a:endParaRPr b="1" sz="1700">
              <a:latin typeface="Arial"/>
              <a:ea typeface="Arial"/>
              <a:cs typeface="Arial"/>
              <a:sym typeface="Arial"/>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Cacti takes the data it collects and turns it into easy-to-understand graphs.</a:t>
            </a:r>
            <a:endParaRPr sz="1200">
              <a:latin typeface="Roboto"/>
              <a:ea typeface="Roboto"/>
              <a:cs typeface="Roboto"/>
              <a:sym typeface="Roboto"/>
            </a:endParaRPr>
          </a:p>
          <a:p>
            <a:pPr indent="-330200" lvl="0" marL="457200" rtl="0" algn="l">
              <a:lnSpc>
                <a:spcPct val="150000"/>
              </a:lnSpc>
              <a:spcBef>
                <a:spcPts val="0"/>
              </a:spcBef>
              <a:spcAft>
                <a:spcPts val="0"/>
              </a:spcAft>
              <a:buSzPts val="1600"/>
              <a:buFont typeface="Arial"/>
              <a:buAutoNum type="arabicPeriod"/>
            </a:pPr>
            <a:r>
              <a:rPr b="1" lang="en" sz="1700">
                <a:latin typeface="Arial"/>
                <a:ea typeface="Arial"/>
                <a:cs typeface="Arial"/>
                <a:sym typeface="Arial"/>
              </a:rPr>
              <a:t>Manage Faults</a:t>
            </a:r>
            <a:endParaRPr b="1" sz="1700">
              <a:latin typeface="Arial"/>
              <a:ea typeface="Arial"/>
              <a:cs typeface="Arial"/>
              <a:sym typeface="Arial"/>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Cacti helps you identify problems and faults in your network by setting up alerts and using plugins.</a:t>
            </a:r>
            <a:endParaRPr sz="1200">
              <a:latin typeface="Roboto"/>
              <a:ea typeface="Roboto"/>
              <a:cs typeface="Roboto"/>
              <a:sym typeface="Roboto"/>
            </a:endParaRPr>
          </a:p>
          <a:p>
            <a:pPr indent="0" lvl="0" marL="0" rtl="0" algn="l">
              <a:spcBef>
                <a:spcPts val="0"/>
              </a:spcBef>
              <a:spcAft>
                <a:spcPts val="0"/>
              </a:spcAft>
              <a:buNone/>
            </a:pPr>
            <a:r>
              <a:t/>
            </a:r>
            <a:endParaRPr sz="1600"/>
          </a:p>
          <a:p>
            <a:pPr indent="0" lvl="0" marL="457200" rtl="0" algn="l">
              <a:spcBef>
                <a:spcPts val="1600"/>
              </a:spcBef>
              <a:spcAft>
                <a:spcPts val="1600"/>
              </a:spcAft>
              <a:buNone/>
            </a:pPr>
            <a:r>
              <a:t/>
            </a:r>
            <a:endParaRPr sz="1600"/>
          </a:p>
        </p:txBody>
      </p:sp>
      <p:pic>
        <p:nvPicPr>
          <p:cNvPr id="391" name="Google Shape;391;p61"/>
          <p:cNvPicPr preferRelativeResize="0"/>
          <p:nvPr/>
        </p:nvPicPr>
        <p:blipFill>
          <a:blip r:embed="rId3">
            <a:alphaModFix/>
          </a:blip>
          <a:stretch>
            <a:fillRect/>
          </a:stretch>
        </p:blipFill>
        <p:spPr>
          <a:xfrm>
            <a:off x="4792775" y="553500"/>
            <a:ext cx="4205751" cy="1921400"/>
          </a:xfrm>
          <a:prstGeom prst="rect">
            <a:avLst/>
          </a:prstGeom>
          <a:noFill/>
          <a:ln>
            <a:noFill/>
          </a:ln>
        </p:spPr>
      </p:pic>
      <p:pic>
        <p:nvPicPr>
          <p:cNvPr id="392" name="Google Shape;392;p61"/>
          <p:cNvPicPr preferRelativeResize="0"/>
          <p:nvPr/>
        </p:nvPicPr>
        <p:blipFill rotWithShape="1">
          <a:blip r:embed="rId4">
            <a:alphaModFix/>
          </a:blip>
          <a:srcRect b="0" l="10485" r="12413" t="36616"/>
          <a:stretch/>
        </p:blipFill>
        <p:spPr>
          <a:xfrm>
            <a:off x="4820725" y="2474900"/>
            <a:ext cx="4149850" cy="2132125"/>
          </a:xfrm>
          <a:prstGeom prst="rect">
            <a:avLst/>
          </a:prstGeom>
          <a:noFill/>
          <a:ln>
            <a:noFill/>
          </a:ln>
        </p:spPr>
      </p:pic>
      <p:cxnSp>
        <p:nvCxnSpPr>
          <p:cNvPr id="393" name="Google Shape;393;p61"/>
          <p:cNvCxnSpPr/>
          <p:nvPr/>
        </p:nvCxnSpPr>
        <p:spPr>
          <a:xfrm flipH="1" rot="10800000">
            <a:off x="424375" y="1058150"/>
            <a:ext cx="984300" cy="6600"/>
          </a:xfrm>
          <a:prstGeom prst="straightConnector1">
            <a:avLst/>
          </a:prstGeom>
          <a:noFill/>
          <a:ln cap="flat" cmpd="sng" w="28575">
            <a:solidFill>
              <a:schemeClr val="dk1"/>
            </a:solidFill>
            <a:prstDash val="solid"/>
            <a:round/>
            <a:headEnd len="med" w="med" type="none"/>
            <a:tailEnd len="med" w="med" type="none"/>
          </a:ln>
        </p:spPr>
      </p:cxnSp>
      <p:pic>
        <p:nvPicPr>
          <p:cNvPr id="394" name="Google Shape;394;p61"/>
          <p:cNvPicPr preferRelativeResize="0"/>
          <p:nvPr/>
        </p:nvPicPr>
        <p:blipFill rotWithShape="1">
          <a:blip r:embed="rId5">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8"/>
          <p:cNvSpPr txBox="1"/>
          <p:nvPr>
            <p:ph idx="1" type="subTitle"/>
          </p:nvPr>
        </p:nvSpPr>
        <p:spPr>
          <a:xfrm>
            <a:off x="791150" y="522625"/>
            <a:ext cx="3918300" cy="75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Reference</a:t>
            </a:r>
            <a:endParaRPr/>
          </a:p>
        </p:txBody>
      </p:sp>
      <p:sp>
        <p:nvSpPr>
          <p:cNvPr id="597" name="Google Shape;597;p8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598" name="Google Shape;598;p88"/>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
        <p:nvSpPr>
          <p:cNvPr id="599" name="Google Shape;599;p88"/>
          <p:cNvSpPr txBox="1"/>
          <p:nvPr/>
        </p:nvSpPr>
        <p:spPr>
          <a:xfrm>
            <a:off x="648450" y="1912250"/>
            <a:ext cx="4544100" cy="249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lt1"/>
              </a:buClr>
              <a:buSzPts val="1100"/>
              <a:buFont typeface="Arial"/>
              <a:buNone/>
            </a:pPr>
            <a:r>
              <a:rPr lang="en" sz="1500" u="sng">
                <a:solidFill>
                  <a:schemeClr val="lt1"/>
                </a:solidFill>
                <a:latin typeface="Barlow Light"/>
                <a:ea typeface="Barlow Light"/>
                <a:cs typeface="Barlow Light"/>
                <a:sym typeface="Barlow Light"/>
                <a:hlinkClick r:id="rId4">
                  <a:extLst>
                    <a:ext uri="{A12FA001-AC4F-418D-AE19-62706E023703}">
                      <ahyp:hlinkClr val="tx"/>
                    </a:ext>
                  </a:extLst>
                </a:hlinkClick>
              </a:rPr>
              <a:t>https://github.com/Cacti</a:t>
            </a:r>
            <a:endParaRPr sz="1500">
              <a:solidFill>
                <a:schemeClr val="lt1"/>
              </a:solidFill>
              <a:latin typeface="Barlow Light"/>
              <a:ea typeface="Barlow Light"/>
              <a:cs typeface="Barlow Light"/>
              <a:sym typeface="Barlow Light"/>
            </a:endParaRPr>
          </a:p>
          <a:p>
            <a:pPr indent="0" lvl="0" marL="0" rtl="0" algn="l">
              <a:lnSpc>
                <a:spcPct val="150000"/>
              </a:lnSpc>
              <a:spcBef>
                <a:spcPts val="0"/>
              </a:spcBef>
              <a:spcAft>
                <a:spcPts val="0"/>
              </a:spcAft>
              <a:buNone/>
            </a:pPr>
            <a:r>
              <a:rPr lang="en" sz="1500" u="sng">
                <a:solidFill>
                  <a:schemeClr val="lt1"/>
                </a:solidFill>
                <a:latin typeface="Barlow Light"/>
                <a:ea typeface="Barlow Light"/>
                <a:cs typeface="Barlow Light"/>
                <a:sym typeface="Barlow Light"/>
                <a:hlinkClick r:id="rId5">
                  <a:extLst>
                    <a:ext uri="{A12FA001-AC4F-418D-AE19-62706E023703}">
                      <ahyp:hlinkClr val="tx"/>
                    </a:ext>
                  </a:extLst>
                </a:hlinkClick>
              </a:rPr>
              <a:t>https://forums.cacti.net</a:t>
            </a:r>
            <a:br>
              <a:rPr lang="en"/>
            </a:br>
            <a:r>
              <a:rPr lang="en" sz="1500" u="sng">
                <a:solidFill>
                  <a:schemeClr val="lt1"/>
                </a:solidFill>
                <a:latin typeface="Barlow Light"/>
                <a:ea typeface="Barlow Light"/>
                <a:cs typeface="Barlow Light"/>
                <a:sym typeface="Barlow Light"/>
                <a:hlinkClick r:id="rId6">
                  <a:extLst>
                    <a:ext uri="{A12FA001-AC4F-418D-AE19-62706E023703}">
                      <ahyp:hlinkClr val="tx"/>
                    </a:ext>
                  </a:extLst>
                </a:hlinkClick>
              </a:rPr>
              <a:t>https://www.perplexity.ai/search/cacte-network-monitoring-tool-kl_4XCOjSwanahY.TvnWjw</a:t>
            </a:r>
            <a:endParaRPr sz="1500">
              <a:solidFill>
                <a:schemeClr val="lt1"/>
              </a:solidFill>
              <a:latin typeface="Barlow Light"/>
              <a:ea typeface="Barlow Light"/>
              <a:cs typeface="Barlow Light"/>
              <a:sym typeface="Barlow Light"/>
            </a:endParaRPr>
          </a:p>
          <a:p>
            <a:pPr indent="0" lvl="0" marL="0" rtl="0" algn="l">
              <a:lnSpc>
                <a:spcPct val="150000"/>
              </a:lnSpc>
              <a:spcBef>
                <a:spcPts val="0"/>
              </a:spcBef>
              <a:spcAft>
                <a:spcPts val="0"/>
              </a:spcAft>
              <a:buNone/>
            </a:pPr>
            <a:r>
              <a:rPr lang="en" sz="1500" u="sng">
                <a:solidFill>
                  <a:schemeClr val="lt1"/>
                </a:solidFill>
                <a:latin typeface="Barlow Light"/>
                <a:ea typeface="Barlow Light"/>
                <a:cs typeface="Barlow Light"/>
                <a:sym typeface="Barlow Light"/>
                <a:hlinkClick r:id="rId7">
                  <a:extLst>
                    <a:ext uri="{A12FA001-AC4F-418D-AE19-62706E023703}">
                      <ahyp:hlinkClr val="tx"/>
                    </a:ext>
                  </a:extLst>
                </a:hlinkClick>
              </a:rPr>
              <a:t>https://www.cacti.net/</a:t>
            </a:r>
            <a:endParaRPr sz="1500">
              <a:solidFill>
                <a:schemeClr val="lt1"/>
              </a:solidFill>
              <a:latin typeface="Barlow Light"/>
              <a:ea typeface="Barlow Light"/>
              <a:cs typeface="Barlow Light"/>
              <a:sym typeface="Barlow Light"/>
            </a:endParaRPr>
          </a:p>
          <a:p>
            <a:pPr indent="0" lvl="0" marL="0" rtl="0" algn="l">
              <a:lnSpc>
                <a:spcPct val="150000"/>
              </a:lnSpc>
              <a:spcBef>
                <a:spcPts val="0"/>
              </a:spcBef>
              <a:spcAft>
                <a:spcPts val="0"/>
              </a:spcAft>
              <a:buNone/>
            </a:pPr>
            <a:r>
              <a:rPr lang="en" sz="1500" u="sng">
                <a:solidFill>
                  <a:schemeClr val="lt1"/>
                </a:solidFill>
                <a:latin typeface="Barlow Light"/>
                <a:ea typeface="Barlow Light"/>
                <a:cs typeface="Barlow Light"/>
                <a:sym typeface="Barlow Light"/>
                <a:hlinkClick r:id="rId8">
                  <a:extLst>
                    <a:ext uri="{A12FA001-AC4F-418D-AE19-62706E023703}">
                      <ahyp:hlinkClr val="tx"/>
                    </a:ext>
                  </a:extLst>
                </a:hlinkClick>
              </a:rPr>
              <a:t>https://last9.io/blog/essentials-of-snmp-monitoring/</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p>
        </p:txBody>
      </p:sp>
      <p:sp>
        <p:nvSpPr>
          <p:cNvPr id="400" name="Google Shape;400;p62"/>
          <p:cNvSpPr txBox="1"/>
          <p:nvPr>
            <p:ph idx="1" type="body"/>
          </p:nvPr>
        </p:nvSpPr>
        <p:spPr>
          <a:xfrm>
            <a:off x="311700" y="1171675"/>
            <a:ext cx="3999900" cy="3339900"/>
          </a:xfrm>
          <a:prstGeom prst="rect">
            <a:avLst/>
          </a:prstGeom>
        </p:spPr>
        <p:txBody>
          <a:bodyPr anchorCtr="0" anchor="t" bIns="91425" lIns="91425" spcFirstLastPara="1" rIns="91425" wrap="square" tIns="91425">
            <a:noAutofit/>
          </a:bodyPr>
          <a:lstStyle/>
          <a:p>
            <a:pPr indent="-330200" lvl="0" marL="457200" rtl="0" algn="l">
              <a:spcBef>
                <a:spcPts val="1800"/>
              </a:spcBef>
              <a:spcAft>
                <a:spcPts val="0"/>
              </a:spcAft>
              <a:buSzPts val="1600"/>
              <a:buFont typeface="Arial"/>
              <a:buAutoNum type="arabicPeriod"/>
            </a:pPr>
            <a:r>
              <a:rPr b="1" lang="en" sz="1700">
                <a:latin typeface="Arial"/>
                <a:ea typeface="Arial"/>
                <a:cs typeface="Arial"/>
                <a:sym typeface="Arial"/>
              </a:rPr>
              <a:t>Automate Configuration</a:t>
            </a:r>
            <a:endParaRPr b="1" sz="1700">
              <a:latin typeface="Arial"/>
              <a:ea typeface="Arial"/>
              <a:cs typeface="Arial"/>
              <a:sym typeface="Arial"/>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Simplifies setting up monitoring for your devices using templates and automated discovery. This means you don't have to manually configure each device.</a:t>
            </a:r>
            <a:endParaRPr sz="1200">
              <a:latin typeface="Roboto"/>
              <a:ea typeface="Roboto"/>
              <a:cs typeface="Roboto"/>
              <a:sym typeface="Roboto"/>
            </a:endParaRPr>
          </a:p>
          <a:p>
            <a:pPr indent="-330200" lvl="0" marL="457200" rtl="0" algn="l">
              <a:spcBef>
                <a:spcPts val="0"/>
              </a:spcBef>
              <a:spcAft>
                <a:spcPts val="0"/>
              </a:spcAft>
              <a:buSzPts val="1600"/>
              <a:buFont typeface="Arial"/>
              <a:buAutoNum type="arabicPeriod"/>
            </a:pPr>
            <a:r>
              <a:rPr b="1" lang="en" sz="1700">
                <a:latin typeface="Arial"/>
                <a:ea typeface="Arial"/>
                <a:cs typeface="Arial"/>
                <a:sym typeface="Arial"/>
              </a:rPr>
              <a:t>Scale Efficiently</a:t>
            </a:r>
            <a:endParaRPr b="1" sz="1700">
              <a:latin typeface="Arial"/>
              <a:ea typeface="Arial"/>
              <a:cs typeface="Arial"/>
              <a:sym typeface="Arial"/>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Handles large networks with thousands of devices.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Cacti uses multiple "collectors" to gather data across our network and report back to a central server.</a:t>
            </a:r>
            <a:endParaRPr sz="1600"/>
          </a:p>
        </p:txBody>
      </p:sp>
      <p:pic>
        <p:nvPicPr>
          <p:cNvPr id="401" name="Google Shape;401;p62"/>
          <p:cNvPicPr preferRelativeResize="0"/>
          <p:nvPr/>
        </p:nvPicPr>
        <p:blipFill rotWithShape="1">
          <a:blip r:embed="rId3">
            <a:alphaModFix/>
          </a:blip>
          <a:srcRect b="6119" l="0" r="0" t="13365"/>
          <a:stretch/>
        </p:blipFill>
        <p:spPr>
          <a:xfrm>
            <a:off x="5054250" y="419100"/>
            <a:ext cx="3756550" cy="1921575"/>
          </a:xfrm>
          <a:prstGeom prst="rect">
            <a:avLst/>
          </a:prstGeom>
          <a:noFill/>
          <a:ln>
            <a:noFill/>
          </a:ln>
        </p:spPr>
      </p:pic>
      <p:pic>
        <p:nvPicPr>
          <p:cNvPr id="402" name="Google Shape;402;p62"/>
          <p:cNvPicPr preferRelativeResize="0"/>
          <p:nvPr/>
        </p:nvPicPr>
        <p:blipFill>
          <a:blip r:embed="rId4">
            <a:alphaModFix/>
          </a:blip>
          <a:stretch>
            <a:fillRect/>
          </a:stretch>
        </p:blipFill>
        <p:spPr>
          <a:xfrm>
            <a:off x="4572000" y="2326050"/>
            <a:ext cx="4409024" cy="2386500"/>
          </a:xfrm>
          <a:prstGeom prst="rect">
            <a:avLst/>
          </a:prstGeom>
          <a:noFill/>
          <a:ln>
            <a:noFill/>
          </a:ln>
        </p:spPr>
      </p:pic>
      <p:pic>
        <p:nvPicPr>
          <p:cNvPr id="403" name="Google Shape;403;p62"/>
          <p:cNvPicPr preferRelativeResize="0"/>
          <p:nvPr/>
        </p:nvPicPr>
        <p:blipFill rotWithShape="1">
          <a:blip r:embed="rId5">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3"/>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Download Path</a:t>
            </a:r>
            <a:endParaRPr/>
          </a:p>
        </p:txBody>
      </p:sp>
      <p:sp>
        <p:nvSpPr>
          <p:cNvPr id="409" name="Google Shape;409;p63"/>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Cacti is available in multiple formats </a:t>
            </a:r>
            <a:endParaRPr/>
          </a:p>
        </p:txBody>
      </p:sp>
      <p:sp>
        <p:nvSpPr>
          <p:cNvPr id="410" name="Google Shape;410;p6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100">
                <a:solidFill>
                  <a:schemeClr val="lt1"/>
                </a:solidFill>
                <a:latin typeface="Arial"/>
                <a:ea typeface="Arial"/>
                <a:cs typeface="Arial"/>
                <a:sym typeface="Arial"/>
              </a:rPr>
              <a:t> </a:t>
            </a:r>
            <a:r>
              <a:rPr b="1" lang="en" sz="1200">
                <a:solidFill>
                  <a:schemeClr val="lt1"/>
                </a:solidFill>
                <a:latin typeface="Arial"/>
                <a:ea typeface="Arial"/>
                <a:cs typeface="Arial"/>
                <a:sym typeface="Arial"/>
              </a:rPr>
              <a:t>Source Code :</a:t>
            </a:r>
            <a:r>
              <a:rPr lang="en" sz="1100">
                <a:solidFill>
                  <a:schemeClr val="lt1"/>
                </a:solidFill>
                <a:latin typeface="Arial"/>
                <a:ea typeface="Arial"/>
                <a:cs typeface="Arial"/>
                <a:sym typeface="Arial"/>
              </a:rPr>
              <a:t> Cacti GitHub Repository</a:t>
            </a:r>
            <a:endParaRPr>
              <a:solidFill>
                <a:schemeClr val="lt1"/>
              </a:solidFill>
            </a:endParaRPr>
          </a:p>
          <a:p>
            <a:pPr indent="-342900" lvl="0" marL="457200" rtl="0" algn="l">
              <a:spcBef>
                <a:spcPts val="0"/>
              </a:spcBef>
              <a:spcAft>
                <a:spcPts val="0"/>
              </a:spcAft>
              <a:buClr>
                <a:schemeClr val="lt1"/>
              </a:buClr>
              <a:buSzPts val="1800"/>
              <a:buChar char="●"/>
            </a:pPr>
            <a:r>
              <a:rPr b="1" lang="en" sz="1100">
                <a:solidFill>
                  <a:schemeClr val="lt1"/>
                </a:solidFill>
                <a:latin typeface="Arial"/>
                <a:ea typeface="Arial"/>
                <a:cs typeface="Arial"/>
                <a:sym typeface="Arial"/>
              </a:rPr>
              <a:t>Debian/Ubuntu :</a:t>
            </a:r>
            <a:r>
              <a:rPr lang="en" sz="1100">
                <a:solidFill>
                  <a:schemeClr val="lt1"/>
                </a:solidFill>
                <a:latin typeface="Arial"/>
                <a:ea typeface="Arial"/>
                <a:cs typeface="Arial"/>
                <a:sym typeface="Arial"/>
              </a:rPr>
              <a:t>  apt-get install cacti </a:t>
            </a:r>
            <a:endParaRPr>
              <a:solidFill>
                <a:schemeClr val="lt1"/>
              </a:solidFill>
            </a:endParaRPr>
          </a:p>
          <a:p>
            <a:pPr indent="-342900" lvl="0" marL="457200" rtl="0" algn="l">
              <a:spcBef>
                <a:spcPts val="0"/>
              </a:spcBef>
              <a:spcAft>
                <a:spcPts val="0"/>
              </a:spcAft>
              <a:buClr>
                <a:schemeClr val="lt1"/>
              </a:buClr>
              <a:buSzPts val="1800"/>
              <a:buChar char="●"/>
            </a:pPr>
            <a:r>
              <a:rPr b="1" lang="en" sz="1100">
                <a:solidFill>
                  <a:schemeClr val="lt1"/>
                </a:solidFill>
                <a:latin typeface="Arial"/>
                <a:ea typeface="Arial"/>
                <a:cs typeface="Arial"/>
                <a:sym typeface="Arial"/>
              </a:rPr>
              <a:t> RedHat/CentOS/Fedora yum :</a:t>
            </a:r>
            <a:r>
              <a:rPr lang="en" sz="1100">
                <a:solidFill>
                  <a:schemeClr val="lt1"/>
                </a:solidFill>
                <a:latin typeface="Arial"/>
                <a:ea typeface="Arial"/>
                <a:cs typeface="Arial"/>
                <a:sym typeface="Arial"/>
              </a:rPr>
              <a:t> install cacti or dnf install cacti SUSE Windows Available via Yast or SUSE media Dedicated installer from the official Cacti website</a:t>
            </a:r>
            <a:endParaRPr>
              <a:solidFill>
                <a:schemeClr val="lt1"/>
              </a:solidFill>
            </a:endParaRPr>
          </a:p>
        </p:txBody>
      </p:sp>
      <p:pic>
        <p:nvPicPr>
          <p:cNvPr id="411" name="Google Shape;411;p63"/>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4"/>
          <p:cNvSpPr txBox="1"/>
          <p:nvPr>
            <p:ph type="title"/>
          </p:nvPr>
        </p:nvSpPr>
        <p:spPr>
          <a:xfrm>
            <a:off x="400500" y="3786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Target Platform</a:t>
            </a:r>
            <a:endParaRPr/>
          </a:p>
        </p:txBody>
      </p:sp>
      <p:pic>
        <p:nvPicPr>
          <p:cNvPr id="417" name="Google Shape;417;p64"/>
          <p:cNvPicPr preferRelativeResize="0"/>
          <p:nvPr/>
        </p:nvPicPr>
        <p:blipFill>
          <a:blip r:embed="rId3">
            <a:alphaModFix/>
          </a:blip>
          <a:stretch>
            <a:fillRect/>
          </a:stretch>
        </p:blipFill>
        <p:spPr>
          <a:xfrm>
            <a:off x="639525" y="2296925"/>
            <a:ext cx="7879575" cy="1899225"/>
          </a:xfrm>
          <a:prstGeom prst="rect">
            <a:avLst/>
          </a:prstGeom>
          <a:noFill/>
          <a:ln>
            <a:noFill/>
          </a:ln>
        </p:spPr>
      </p:pic>
      <p:pic>
        <p:nvPicPr>
          <p:cNvPr id="418" name="Google Shape;418;p64"/>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172025" y="526350"/>
            <a:ext cx="8714100" cy="170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chemeClr val="dk1"/>
                </a:solidFill>
              </a:rPr>
              <a:t>Installation Procedure :</a:t>
            </a:r>
            <a:r>
              <a:rPr lang="en" sz="3200"/>
              <a:t> </a:t>
            </a:r>
            <a:endParaRPr sz="3200"/>
          </a:p>
          <a:p>
            <a:pPr indent="457200" lvl="0" marL="0" rtl="0" algn="l">
              <a:spcBef>
                <a:spcPts val="0"/>
              </a:spcBef>
              <a:spcAft>
                <a:spcPts val="0"/>
              </a:spcAft>
              <a:buNone/>
            </a:pPr>
            <a:r>
              <a:rPr lang="en" sz="2800"/>
              <a:t>System Pre-requirements</a:t>
            </a:r>
            <a:endParaRPr sz="2800"/>
          </a:p>
        </p:txBody>
      </p:sp>
      <p:pic>
        <p:nvPicPr>
          <p:cNvPr id="424" name="Google Shape;424;p65"/>
          <p:cNvPicPr preferRelativeResize="0"/>
          <p:nvPr/>
        </p:nvPicPr>
        <p:blipFill>
          <a:blip r:embed="rId3">
            <a:alphaModFix/>
          </a:blip>
          <a:stretch>
            <a:fillRect/>
          </a:stretch>
        </p:blipFill>
        <p:spPr>
          <a:xfrm>
            <a:off x="538175" y="2385150"/>
            <a:ext cx="8067675" cy="1586600"/>
          </a:xfrm>
          <a:prstGeom prst="rect">
            <a:avLst/>
          </a:prstGeom>
          <a:noFill/>
          <a:ln>
            <a:noFill/>
          </a:ln>
        </p:spPr>
      </p:pic>
      <p:pic>
        <p:nvPicPr>
          <p:cNvPr id="425" name="Google Shape;425;p65"/>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6"/>
          <p:cNvSpPr txBox="1"/>
          <p:nvPr>
            <p:ph type="title"/>
          </p:nvPr>
        </p:nvSpPr>
        <p:spPr>
          <a:xfrm>
            <a:off x="480500" y="1114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latin typeface="Arial"/>
                <a:ea typeface="Arial"/>
                <a:cs typeface="Arial"/>
                <a:sym typeface="Arial"/>
              </a:rPr>
              <a:t>Installation: Ubuntu 24.04 LTS</a:t>
            </a:r>
            <a:endParaRPr sz="1900"/>
          </a:p>
        </p:txBody>
      </p:sp>
      <p:pic>
        <p:nvPicPr>
          <p:cNvPr id="431" name="Google Shape;431;p66"/>
          <p:cNvPicPr preferRelativeResize="0"/>
          <p:nvPr/>
        </p:nvPicPr>
        <p:blipFill rotWithShape="1">
          <a:blip r:embed="rId3">
            <a:alphaModFix/>
          </a:blip>
          <a:srcRect b="0" l="19650" r="21125" t="0"/>
          <a:stretch/>
        </p:blipFill>
        <p:spPr>
          <a:xfrm>
            <a:off x="8631300" y="4423932"/>
            <a:ext cx="369800" cy="624418"/>
          </a:xfrm>
          <a:prstGeom prst="rect">
            <a:avLst/>
          </a:prstGeom>
          <a:noFill/>
          <a:ln>
            <a:noFill/>
          </a:ln>
        </p:spPr>
      </p:pic>
      <p:sp>
        <p:nvSpPr>
          <p:cNvPr id="432" name="Google Shape;432;p66"/>
          <p:cNvSpPr txBox="1"/>
          <p:nvPr/>
        </p:nvSpPr>
        <p:spPr>
          <a:xfrm>
            <a:off x="1132400" y="724650"/>
            <a:ext cx="6897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Available in RPM form and packages for Gentoo, Red Hat, Fedora, SuSE, FreeBSD, etc.</a:t>
            </a:r>
            <a:endParaRPr/>
          </a:p>
          <a:p>
            <a:pPr indent="0" lvl="0" marL="0" rtl="0" algn="l">
              <a:spcBef>
                <a:spcPts val="0"/>
              </a:spcBef>
              <a:spcAft>
                <a:spcPts val="0"/>
              </a:spcAft>
              <a:buNone/>
            </a:pPr>
            <a:r>
              <a:rPr lang="en"/>
              <a:t>It is necessary to install cacti separately if you wish to use this for larger installations. Again, this code has not been formally measured for improved performance.</a:t>
            </a:r>
            <a:endParaRPr/>
          </a:p>
          <a:p>
            <a:pPr indent="0" lvl="0" marL="0" rtl="0" algn="l">
              <a:spcBef>
                <a:spcPts val="0"/>
              </a:spcBef>
              <a:spcAft>
                <a:spcPts val="0"/>
              </a:spcAft>
              <a:buNone/>
            </a:pPr>
            <a:r>
              <a:rPr lang="en"/>
              <a:t>In Ubuntu/Debian…</a:t>
            </a:r>
            <a:br>
              <a:rPr lang="en"/>
            </a:br>
            <a:endParaRPr/>
          </a:p>
          <a:p>
            <a:pPr indent="0" lvl="0" marL="0" rtl="0" algn="l">
              <a:spcBef>
                <a:spcPts val="0"/>
              </a:spcBef>
              <a:spcAft>
                <a:spcPts val="0"/>
              </a:spcAft>
              <a:buNone/>
            </a:pPr>
            <a:r>
              <a:rPr lang="en"/>
              <a:t>sudo apt-get install cacti</a:t>
            </a:r>
            <a:endParaRPr/>
          </a:p>
        </p:txBody>
      </p:sp>
      <p:pic>
        <p:nvPicPr>
          <p:cNvPr id="433" name="Google Shape;433;p66" title="cacti 0.png"/>
          <p:cNvPicPr preferRelativeResize="0"/>
          <p:nvPr/>
        </p:nvPicPr>
        <p:blipFill>
          <a:blip r:embed="rId4">
            <a:alphaModFix/>
          </a:blip>
          <a:stretch>
            <a:fillRect/>
          </a:stretch>
        </p:blipFill>
        <p:spPr>
          <a:xfrm>
            <a:off x="850888" y="2571750"/>
            <a:ext cx="7460626" cy="1828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311700" y="12220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Arial"/>
                <a:ea typeface="Arial"/>
                <a:cs typeface="Arial"/>
                <a:sym typeface="Arial"/>
              </a:rPr>
              <a:t>Installation 2</a:t>
            </a:r>
            <a:endParaRPr sz="2800"/>
          </a:p>
        </p:txBody>
      </p:sp>
      <p:pic>
        <p:nvPicPr>
          <p:cNvPr id="439" name="Google Shape;439;p67"/>
          <p:cNvPicPr preferRelativeResize="0"/>
          <p:nvPr/>
        </p:nvPicPr>
        <p:blipFill>
          <a:blip r:embed="rId3">
            <a:alphaModFix/>
          </a:blip>
          <a:stretch>
            <a:fillRect/>
          </a:stretch>
        </p:blipFill>
        <p:spPr>
          <a:xfrm>
            <a:off x="152400" y="887800"/>
            <a:ext cx="8839201" cy="3343465"/>
          </a:xfrm>
          <a:prstGeom prst="rect">
            <a:avLst/>
          </a:prstGeom>
          <a:noFill/>
          <a:ln>
            <a:noFill/>
          </a:ln>
        </p:spPr>
      </p:pic>
      <p:sp>
        <p:nvSpPr>
          <p:cNvPr id="440" name="Google Shape;440;p67"/>
          <p:cNvSpPr txBox="1"/>
          <p:nvPr/>
        </p:nvSpPr>
        <p:spPr>
          <a:xfrm>
            <a:off x="1864500" y="4383675"/>
            <a:ext cx="5415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000">
                <a:solidFill>
                  <a:schemeClr val="dk1"/>
                </a:solidFill>
              </a:rPr>
              <a:t>Use the workshop password</a:t>
            </a:r>
            <a:endParaRPr sz="2000">
              <a:solidFill>
                <a:schemeClr val="dk1"/>
              </a:solidFill>
            </a:endParaRPr>
          </a:p>
        </p:txBody>
      </p:sp>
      <p:pic>
        <p:nvPicPr>
          <p:cNvPr id="441" name="Google Shape;441;p67"/>
          <p:cNvPicPr preferRelativeResize="0"/>
          <p:nvPr/>
        </p:nvPicPr>
        <p:blipFill rotWithShape="1">
          <a:blip r:embed="rId4">
            <a:alphaModFix/>
          </a:blip>
          <a:srcRect b="0" l="19650" r="21125" t="0"/>
          <a:stretch/>
        </p:blipFill>
        <p:spPr>
          <a:xfrm>
            <a:off x="8631300" y="4423932"/>
            <a:ext cx="369800" cy="6244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